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99" r:id="rId4"/>
    <p:sldId id="300" r:id="rId5"/>
    <p:sldId id="301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26.132.2\&#31934;&#31070;&#20445;&#20581;&#21307;&#30274;&#35506;\00&#35336;&#30011;&#25285;&#24403;\&#9733;R3&#24180;&#24230;\03%20&#20381;&#23384;&#30151;&#38306;&#20418;\01%20&#12450;&#12523;&#12467;&#12540;&#12523;\01%20&#12450;&#12523;&#12467;&#12540;&#12523;&#20581;&#24247;&#38556;&#23475;&#23550;&#31574;&#25512;&#36914;&#22996;&#21729;&#20250;\05%20&#31532;&#65299;&#22238;\07%20&#32113;&#35336;&#12487;&#12540;&#12479;\04%20&#20316;&#26989;\&#20445;&#25919;&#12288;&#12464;&#12521;&#12501;&#65288;040210&#652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26.132.2\&#31934;&#31070;&#20445;&#20581;&#21307;&#30274;&#35506;\00&#35336;&#30011;&#25285;&#24403;\&#9733;R3&#24180;&#24230;\03%20&#20381;&#23384;&#30151;&#38306;&#20418;\01%20&#12450;&#12523;&#12467;&#12540;&#12523;\01%20&#12450;&#12523;&#12467;&#12540;&#12523;&#20581;&#24247;&#38556;&#23475;&#23550;&#31574;&#25512;&#36914;&#22996;&#21729;&#20250;\05%20&#31532;&#65299;&#22238;\07%20&#32113;&#35336;&#12487;&#12540;&#12479;\04%20&#20316;&#26989;\&#12304;&#31934;&#31070;&#12391;&#20307;&#35009;&#20462;&#27491;&#12305;&#65288;&#23569;&#32946;&#65289;&#12304;&#28155;&#20184;&#29992;&#12501;&#12449;&#12452;&#12523;&#12305;&#23569;&#24180;&#35036;&#23566;&#65288;&#39154;&#37202;&#65289;&#20214;&#25968;&#12398;&#25512;&#3122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26.132.2\&#31934;&#31070;&#20445;&#20581;&#21307;&#30274;&#35506;\00&#35336;&#30011;&#25285;&#24403;\&#9733;R3&#24180;&#24230;\03%20&#20381;&#23384;&#30151;&#38306;&#20418;\01%20&#12450;&#12523;&#12467;&#12540;&#12523;\01%20&#12450;&#12523;&#12467;&#12540;&#12523;&#20581;&#24247;&#38556;&#23475;&#23550;&#31574;&#25512;&#36914;&#22996;&#21729;&#20250;\05%20&#31532;&#65299;&#22238;\07%20&#32113;&#35336;&#12487;&#12540;&#12479;\04%20&#20316;&#26989;\&#20445;&#25919;&#12288;&#12464;&#12521;&#12501;&#65288;040210&#6528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26.132.2\&#31934;&#31070;&#20445;&#20581;&#21307;&#30274;&#35506;\00&#35336;&#30011;&#25285;&#24403;\&#9733;R3&#24180;&#24230;\03%20&#20381;&#23384;&#30151;&#38306;&#20418;\01%20&#12450;&#12523;&#12467;&#12540;&#12523;\01%20&#12450;&#12523;&#12467;&#12540;&#12523;&#20581;&#24247;&#38556;&#23475;&#23550;&#31574;&#25512;&#36914;&#22996;&#21729;&#20250;\05%20&#31532;&#65299;&#22238;\07%20&#32113;&#35336;&#12487;&#12540;&#12479;\04%20&#20316;&#26989;\&#20445;&#25919;&#12288;&#12464;&#12521;&#12501;&#65288;040210&#6528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26.132.2\&#31934;&#31070;&#20445;&#20581;&#21307;&#30274;&#35506;\00&#35336;&#30011;&#25285;&#24403;\&#9733;R3&#24180;&#24230;\03%20&#20381;&#23384;&#30151;&#38306;&#20418;\01%20&#12450;&#12523;&#12467;&#12540;&#12523;\01%20&#12450;&#12523;&#12467;&#12540;&#12523;&#20581;&#24247;&#38556;&#23475;&#23550;&#31574;&#25512;&#36914;&#22996;&#21729;&#20250;\05%20&#31532;&#65299;&#22238;\07%20&#32113;&#35336;&#12487;&#12540;&#12479;\04%20&#20316;&#26989;\&#31934;&#31070;&#20445;&#20581;&#31119;&#31049;&#30456;&#35527;&#31561;&#12288;&#12464;&#12521;&#12501;&#65288;040209&#6528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26.132.2\&#31934;&#31070;&#20445;&#20581;&#21307;&#30274;&#35506;\00&#35336;&#30011;&#25285;&#24403;\&#9733;R3&#24180;&#24230;\03%20&#20381;&#23384;&#30151;&#38306;&#20418;\01%20&#12450;&#12523;&#12467;&#12540;&#12523;\01%20&#12450;&#12523;&#12467;&#12540;&#12523;&#20581;&#24247;&#38556;&#23475;&#23550;&#31574;&#25512;&#36914;&#22996;&#21729;&#20250;\05%20&#31532;&#65299;&#22238;\07%20&#32113;&#35336;&#12487;&#12540;&#12479;\04%20&#20316;&#26989;\&#31934;&#31070;&#20445;&#20581;&#31119;&#31049;&#30456;&#35527;&#31561;&#12288;&#12464;&#12521;&#12501;&#65288;040209&#6528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26.132.2\&#31934;&#31070;&#20445;&#20581;&#21307;&#30274;&#35506;\00&#35336;&#30011;&#25285;&#24403;\&#9733;R3&#24180;&#24230;\03%20&#20381;&#23384;&#30151;&#38306;&#20418;\01%20&#12450;&#12523;&#12467;&#12540;&#12523;\01%20&#12450;&#12523;&#12467;&#12540;&#12523;&#20581;&#24247;&#38556;&#23475;&#23550;&#31574;&#25512;&#36914;&#22996;&#21729;&#20250;\05%20&#31532;&#65299;&#22238;\07%20&#32113;&#35336;&#12487;&#12540;&#12479;\04%20&#20316;&#26989;\&#31934;&#31070;&#20445;&#20581;&#31119;&#31049;&#30456;&#35527;&#31561;&#12288;&#12464;&#12521;&#12501;&#65288;040209&#65289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26.132.2\&#31934;&#31070;&#20445;&#20581;&#21307;&#30274;&#35506;\00&#35336;&#30011;&#25285;&#24403;\&#9733;R3&#24180;&#24230;\03%20&#20381;&#23384;&#30151;&#38306;&#20418;\01%20&#12450;&#12523;&#12467;&#12540;&#12523;\01%20&#12450;&#12523;&#12467;&#12540;&#12523;&#20581;&#24247;&#38556;&#23475;&#23550;&#31574;&#25512;&#36914;&#22996;&#21729;&#20250;\05%20&#31532;&#65299;&#22238;\07%20&#32113;&#35336;&#12487;&#12540;&#12479;\04%20&#20316;&#26989;\&#31934;&#31070;&#20445;&#20581;&#31119;&#31049;&#30456;&#35527;&#31561;&#12288;&#12464;&#12521;&#12501;&#65288;040209&#65289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26.132.2\&#31934;&#31070;&#20445;&#20581;&#21307;&#30274;&#35506;\00&#35336;&#30011;&#25285;&#24403;\&#9733;R3&#24180;&#24230;\03%20&#20381;&#23384;&#30151;&#38306;&#20418;\01%20&#12450;&#12523;&#12467;&#12540;&#12523;\01%20&#12450;&#12523;&#12467;&#12540;&#12523;&#20581;&#24247;&#38556;&#23475;&#23550;&#31574;&#25512;&#36914;&#22996;&#21729;&#20250;\05%20&#31532;&#65299;&#22238;\07%20&#32113;&#35336;&#12487;&#12540;&#12479;\04%20&#20316;&#26989;\&#28040;&#38450;&#24193;&#12288;&#12464;&#12521;&#12501;&#65288;040208&#65289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26.132.2\&#31934;&#31070;&#20445;&#20581;&#21307;&#30274;&#35506;\00&#35336;&#30011;&#25285;&#24403;\&#9733;R3&#24180;&#24230;\03%20&#20381;&#23384;&#30151;&#38306;&#20418;\01%20&#12450;&#12523;&#12467;&#12540;&#12523;\01%20&#12450;&#12523;&#12467;&#12540;&#12523;&#20581;&#24247;&#38556;&#23475;&#23550;&#31574;&#25512;&#36914;&#22996;&#21729;&#20250;\05%20&#31532;&#65299;&#22238;\07%20&#32113;&#35336;&#12487;&#12540;&#12479;\04%20&#20316;&#26989;\&#28040;&#38450;&#24193;&#12288;&#12464;&#12521;&#12501;&#65288;040208&#65289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200"/>
              <a:t>飲酒をする人の状況</a:t>
            </a:r>
          </a:p>
        </c:rich>
      </c:tx>
      <c:layout>
        <c:manualLayout>
          <c:xMode val="edge"/>
          <c:yMode val="edge"/>
          <c:x val="0.33188483342673047"/>
          <c:y val="3.35047327616411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2091426071741032"/>
          <c:y val="0.15476851851851853"/>
          <c:w val="0.84853018372703415"/>
          <c:h val="0.66444717709515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平成24年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Sheet1!$B$5:$B$6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Sheet1!$C$5:$C$6</c:f>
              <c:numCache>
                <c:formatCode>General</c:formatCode>
                <c:ptCount val="2"/>
                <c:pt idx="0">
                  <c:v>70.900000000000006</c:v>
                </c:pt>
                <c:pt idx="1">
                  <c:v>46.5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26-4EA7-8B25-98FE1F10D150}"/>
            </c:ext>
          </c:extLst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平成28年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Sheet1!$B$5:$B$6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Sheet1!$D$5:$D$6</c:f>
              <c:numCache>
                <c:formatCode>General</c:formatCode>
                <c:ptCount val="2"/>
                <c:pt idx="0">
                  <c:v>68.5</c:v>
                </c:pt>
                <c:pt idx="1">
                  <c:v>44.1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26-4EA7-8B25-98FE1F10D150}"/>
            </c:ext>
          </c:extLst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令和3年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Sheet1!$B$5:$B$6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Sheet1!$E$5:$E$6</c:f>
              <c:numCache>
                <c:formatCode>General</c:formatCode>
                <c:ptCount val="2"/>
                <c:pt idx="0">
                  <c:v>68.7</c:v>
                </c:pt>
                <c:pt idx="1">
                  <c:v>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26-4EA7-8B25-98FE1F10D1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3444944"/>
        <c:axId val="343439040"/>
      </c:barChart>
      <c:catAx>
        <c:axId val="34344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3439040"/>
        <c:crosses val="autoZero"/>
        <c:auto val="1"/>
        <c:lblAlgn val="ctr"/>
        <c:lblOffset val="100"/>
        <c:noMultiLvlLbl val="0"/>
      </c:catAx>
      <c:valAx>
        <c:axId val="343439040"/>
        <c:scaling>
          <c:orientation val="minMax"/>
          <c:max val="100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（％）</a:t>
                </a:r>
                <a:endParaRPr lang="ja-JP" altLang="en-US" dirty="0"/>
              </a:p>
            </c:rich>
          </c:tx>
          <c:layout>
            <c:manualLayout>
              <c:xMode val="edge"/>
              <c:yMode val="edge"/>
              <c:x val="1.7863613142217991E-2"/>
              <c:y val="7.2546014275619826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34449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899133319380023"/>
          <c:y val="0.92187445319335082"/>
          <c:w val="0.62707414834169406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 sz="14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飲酒に係る</a:t>
            </a:r>
            <a:r>
              <a:rPr lang="ja-JP" altLang="en-US" sz="12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少年</a:t>
            </a:r>
            <a:r>
              <a:rPr lang="ja-JP" altLang="en-US" sz="1400" b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補導の</a:t>
            </a:r>
            <a:r>
              <a:rPr lang="ja-JP" altLang="en-US" sz="1400" b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推移</a:t>
            </a:r>
            <a:endParaRPr lang="ja-JP" altLang="en-US" sz="1400" b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c:rich>
      </c:tx>
      <c:layout>
        <c:manualLayout>
          <c:xMode val="edge"/>
          <c:yMode val="edge"/>
          <c:x val="0.1757734467241392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1427071279234"/>
          <c:y val="0.15624772669882964"/>
          <c:w val="0.71859209177299133"/>
          <c:h val="0.67613805374027214"/>
        </c:manualLayout>
      </c:layout>
      <c:lineChart>
        <c:grouping val="standard"/>
        <c:varyColors val="0"/>
        <c:ser>
          <c:idx val="0"/>
          <c:order val="0"/>
          <c:tx>
            <c:strRef>
              <c:f>'★少年５年分（データ）★'!$A$4</c:f>
              <c:strCache>
                <c:ptCount val="1"/>
                <c:pt idx="0">
                  <c:v>飲　酒</c:v>
                </c:pt>
              </c:strCache>
            </c:strRef>
          </c:tx>
          <c:spPr>
            <a:ln w="19050"/>
          </c:spPr>
          <c:marker>
            <c:symbol val="circle"/>
            <c:size val="5"/>
            <c:spPr>
              <a:solidFill>
                <a:srgbClr val="0070C0"/>
              </a:solidFill>
            </c:spPr>
          </c:marker>
          <c:dLbls>
            <c:dLbl>
              <c:idx val="0"/>
              <c:layout>
                <c:manualLayout>
                  <c:x val="-4.9460909287123329E-2"/>
                  <c:y val="-4.4179056493829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EAE-47E2-B467-05F76EB44150}"/>
                </c:ext>
              </c:extLst>
            </c:dLbl>
            <c:dLbl>
              <c:idx val="1"/>
              <c:layout>
                <c:manualLayout>
                  <c:x val="-4.1848934975044466E-2"/>
                  <c:y val="3.4679302537141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EAE-47E2-B467-05F76EB44150}"/>
                </c:ext>
              </c:extLst>
            </c:dLbl>
            <c:dLbl>
              <c:idx val="2"/>
              <c:layout>
                <c:manualLayout>
                  <c:x val="-2.4983033176287705E-2"/>
                  <c:y val="3.2604290636627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EAE-47E2-B467-05F76EB44150}"/>
                </c:ext>
              </c:extLst>
            </c:dLbl>
            <c:dLbl>
              <c:idx val="3"/>
              <c:layout>
                <c:manualLayout>
                  <c:x val="-5.3101136510375582E-2"/>
                  <c:y val="4.4544674098001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EAE-47E2-B467-05F76EB44150}"/>
                </c:ext>
              </c:extLst>
            </c:dLbl>
            <c:dLbl>
              <c:idx val="4"/>
              <c:layout>
                <c:manualLayout>
                  <c:x val="-3.1458916922280845E-2"/>
                  <c:y val="3.8514347536080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EAE-47E2-B467-05F76EB44150}"/>
                </c:ext>
              </c:extLst>
            </c:dLbl>
            <c:dLbl>
              <c:idx val="5"/>
              <c:layout>
                <c:manualLayout>
                  <c:x val="-3.7300399934391167E-2"/>
                  <c:y val="-3.8696108717783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EAE-47E2-B467-05F76EB44150}"/>
                </c:ext>
              </c:extLst>
            </c:dLbl>
            <c:dLbl>
              <c:idx val="6"/>
              <c:layout>
                <c:manualLayout>
                  <c:x val="-5.7685152106182802E-2"/>
                  <c:y val="3.1187812011089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EAE-47E2-B467-05F76EB44150}"/>
                </c:ext>
              </c:extLst>
            </c:dLbl>
            <c:dLbl>
              <c:idx val="7"/>
              <c:layout>
                <c:manualLayout>
                  <c:x val="-3.8275475389054792E-2"/>
                  <c:y val="2.5018014940679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EAE-47E2-B467-05F76EB44150}"/>
                </c:ext>
              </c:extLst>
            </c:dLbl>
            <c:dLbl>
              <c:idx val="8"/>
              <c:layout>
                <c:manualLayout>
                  <c:x val="-3.5331208051435192E-2"/>
                  <c:y val="-4.5032426893223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EAE-47E2-B467-05F76EB4415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'★少年５年分（データ）★'!$B$3:$J$3</c:f>
              <c:strCache>
                <c:ptCount val="9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  <c:pt idx="6">
                  <c:v>R1</c:v>
                </c:pt>
                <c:pt idx="7">
                  <c:v>R2</c:v>
                </c:pt>
                <c:pt idx="8">
                  <c:v>R3</c:v>
                </c:pt>
              </c:strCache>
            </c:strRef>
          </c:cat>
          <c:val>
            <c:numRef>
              <c:f>'★少年５年分（データ）★'!$B$4:$J$4</c:f>
              <c:numCache>
                <c:formatCode>#,##0_ </c:formatCode>
                <c:ptCount val="9"/>
                <c:pt idx="0" formatCode="General">
                  <c:v>597</c:v>
                </c:pt>
                <c:pt idx="1">
                  <c:v>434</c:v>
                </c:pt>
                <c:pt idx="2">
                  <c:v>461</c:v>
                </c:pt>
                <c:pt idx="3">
                  <c:v>536</c:v>
                </c:pt>
                <c:pt idx="4">
                  <c:v>549</c:v>
                </c:pt>
                <c:pt idx="5">
                  <c:v>595</c:v>
                </c:pt>
                <c:pt idx="6">
                  <c:v>541</c:v>
                </c:pt>
                <c:pt idx="7">
                  <c:v>579</c:v>
                </c:pt>
                <c:pt idx="8">
                  <c:v>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EAE-47E2-B467-05F76EB441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671680"/>
        <c:axId val="200141440"/>
      </c:lineChart>
      <c:lineChart>
        <c:grouping val="standard"/>
        <c:varyColors val="0"/>
        <c:ser>
          <c:idx val="1"/>
          <c:order val="1"/>
          <c:tx>
            <c:strRef>
              <c:f>'★少年５年分（データ）★'!$A$5</c:f>
              <c:strCache>
                <c:ptCount val="1"/>
                <c:pt idx="0">
                  <c:v>総　数</c:v>
                </c:pt>
              </c:strCache>
            </c:strRef>
          </c:tx>
          <c:spPr>
            <a:ln w="19050">
              <a:prstDash val="dash"/>
            </a:ln>
          </c:spPr>
          <c:marker>
            <c:symbol val="square"/>
            <c:size val="4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6.2467152293039466E-2"/>
                  <c:y val="-4.4745606186502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EAE-47E2-B467-05F76EB44150}"/>
                </c:ext>
              </c:extLst>
            </c:dLbl>
            <c:dLbl>
              <c:idx val="1"/>
              <c:layout>
                <c:manualLayout>
                  <c:x val="-6.0929410147336209E-2"/>
                  <c:y val="-3.9397660756505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EAE-47E2-B467-05F76EB44150}"/>
                </c:ext>
              </c:extLst>
            </c:dLbl>
            <c:dLbl>
              <c:idx val="2"/>
              <c:layout>
                <c:manualLayout>
                  <c:x val="-5.1196404191802096E-2"/>
                  <c:y val="-3.4509495223135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EAE-47E2-B467-05F76EB44150}"/>
                </c:ext>
              </c:extLst>
            </c:dLbl>
            <c:dLbl>
              <c:idx val="3"/>
              <c:layout>
                <c:manualLayout>
                  <c:x val="-5.2987306962125877E-2"/>
                  <c:y val="-3.5599256314881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EAE-47E2-B467-05F76EB44150}"/>
                </c:ext>
              </c:extLst>
            </c:dLbl>
            <c:dLbl>
              <c:idx val="4"/>
              <c:layout>
                <c:manualLayout>
                  <c:x val="-6.2973473542280486E-2"/>
                  <c:y val="-4.0602465318530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EAE-47E2-B467-05F76EB44150}"/>
                </c:ext>
              </c:extLst>
            </c:dLbl>
            <c:dLbl>
              <c:idx val="5"/>
              <c:layout>
                <c:manualLayout>
                  <c:x val="-6.0329428740268559E-2"/>
                  <c:y val="3.335945450483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EAE-47E2-B467-05F76EB44150}"/>
                </c:ext>
              </c:extLst>
            </c:dLbl>
            <c:dLbl>
              <c:idx val="6"/>
              <c:layout>
                <c:manualLayout>
                  <c:x val="-6.0329428740268559E-2"/>
                  <c:y val="-5.1701796293472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AEAE-47E2-B467-05F76EB44150}"/>
                </c:ext>
              </c:extLst>
            </c:dLbl>
            <c:dLbl>
              <c:idx val="7"/>
              <c:layout>
                <c:manualLayout>
                  <c:x val="-8.5383752790968381E-2"/>
                  <c:y val="3.0021617928815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EAE-47E2-B467-05F76EB44150}"/>
                </c:ext>
              </c:extLst>
            </c:dLbl>
            <c:dLbl>
              <c:idx val="8"/>
              <c:layout>
                <c:manualLayout>
                  <c:x val="-7.9495218115729183E-2"/>
                  <c:y val="3.5025220916951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EAE-47E2-B467-05F76EB4415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'★少年５年分（データ）★'!$B$3:$J$3</c:f>
              <c:strCache>
                <c:ptCount val="9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  <c:pt idx="6">
                  <c:v>R1</c:v>
                </c:pt>
                <c:pt idx="7">
                  <c:v>R2</c:v>
                </c:pt>
                <c:pt idx="8">
                  <c:v>R3</c:v>
                </c:pt>
              </c:strCache>
            </c:strRef>
          </c:cat>
          <c:val>
            <c:numRef>
              <c:f>'★少年５年分（データ）★'!$B$5:$J$5</c:f>
              <c:numCache>
                <c:formatCode>#,##0_ </c:formatCode>
                <c:ptCount val="9"/>
                <c:pt idx="0" formatCode="#,##0">
                  <c:v>45783</c:v>
                </c:pt>
                <c:pt idx="1">
                  <c:v>40937</c:v>
                </c:pt>
                <c:pt idx="2">
                  <c:v>38567</c:v>
                </c:pt>
                <c:pt idx="3">
                  <c:v>34366</c:v>
                </c:pt>
                <c:pt idx="4">
                  <c:v>37826</c:v>
                </c:pt>
                <c:pt idx="5">
                  <c:v>36205</c:v>
                </c:pt>
                <c:pt idx="6">
                  <c:v>34654</c:v>
                </c:pt>
                <c:pt idx="7">
                  <c:v>29634</c:v>
                </c:pt>
                <c:pt idx="8">
                  <c:v>26121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AEAE-47E2-B467-05F76EB441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330496"/>
        <c:axId val="201446528"/>
      </c:lineChart>
      <c:catAx>
        <c:axId val="191671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0141440"/>
        <c:crosses val="autoZero"/>
        <c:auto val="1"/>
        <c:lblAlgn val="ctr"/>
        <c:lblOffset val="100"/>
        <c:noMultiLvlLbl val="0"/>
      </c:catAx>
      <c:valAx>
        <c:axId val="2001414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en-US" altLang="ja-JP" b="0"/>
                  <a:t>〈</a:t>
                </a:r>
                <a:r>
                  <a:rPr lang="ja-JP" altLang="en-US" b="0"/>
                  <a:t>飲酒に係る補導件数</a:t>
                </a:r>
                <a:r>
                  <a:rPr lang="en-US" altLang="ja-JP" b="0"/>
                  <a:t>〉</a:t>
                </a:r>
                <a:endParaRPr lang="ja-JP" altLang="en-US" b="0"/>
              </a:p>
            </c:rich>
          </c:tx>
          <c:layout>
            <c:manualLayout>
              <c:xMode val="edge"/>
              <c:yMode val="edge"/>
              <c:x val="2.0347901119911207E-3"/>
              <c:y val="0.1599990701966100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ja-JP"/>
          </a:p>
        </c:txPr>
        <c:crossAx val="191671680"/>
        <c:crosses val="autoZero"/>
        <c:crossBetween val="between"/>
      </c:valAx>
      <c:valAx>
        <c:axId val="201446528"/>
        <c:scaling>
          <c:orientation val="minMax"/>
        </c:scaling>
        <c:delete val="0"/>
        <c:axPos val="r"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en-US" altLang="ja-JP" b="0"/>
                  <a:t>〈</a:t>
                </a:r>
                <a:r>
                  <a:rPr lang="ja-JP" altLang="en-US" b="0"/>
                  <a:t>補導総件数</a:t>
                </a:r>
                <a:r>
                  <a:rPr lang="en-US" altLang="ja-JP" b="0"/>
                  <a:t>〉</a:t>
                </a:r>
                <a:endParaRPr lang="ja-JP" altLang="en-US" b="0"/>
              </a:p>
            </c:rich>
          </c:tx>
          <c:layout>
            <c:manualLayout>
              <c:xMode val="edge"/>
              <c:yMode val="edge"/>
              <c:x val="0.93475434030212823"/>
              <c:y val="0.2353147207181864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ja-JP"/>
          </a:p>
        </c:txPr>
        <c:crossAx val="202330496"/>
        <c:crosses val="max"/>
        <c:crossBetween val="between"/>
      </c:valAx>
      <c:catAx>
        <c:axId val="202330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144652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8547096329920796"/>
          <c:y val="0.91253270221097227"/>
          <c:w val="0.40036523214133213"/>
          <c:h val="8.7467297789027745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 w="6350"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000" dirty="0"/>
              <a:t>生活習慣病のリスクを高める量</a:t>
            </a:r>
            <a:r>
              <a:rPr lang="ja-JP" altLang="en-US" sz="1000" dirty="0" smtClean="0"/>
              <a:t>を</a:t>
            </a:r>
            <a:endParaRPr lang="en-US" altLang="ja-JP" sz="1000" dirty="0" smtClean="0"/>
          </a:p>
          <a:p>
            <a:pPr>
              <a:defRPr sz="1000"/>
            </a:pPr>
            <a:r>
              <a:rPr lang="ja-JP" altLang="en-US" sz="1000" dirty="0" smtClean="0"/>
              <a:t>飲酒</a:t>
            </a:r>
            <a:r>
              <a:rPr lang="ja-JP" altLang="en-US" sz="1000" dirty="0"/>
              <a:t>している人の割合</a:t>
            </a:r>
          </a:p>
        </c:rich>
      </c:tx>
      <c:layout>
        <c:manualLayout>
          <c:xMode val="edge"/>
          <c:yMode val="edge"/>
          <c:x val="0.27884614032131427"/>
          <c:y val="1.72158648034973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1065048118985128"/>
          <c:y val="0.15682925051035287"/>
          <c:w val="0.85879396325459323"/>
          <c:h val="0.64685742688340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Sheet1!$C$57</c:f>
              <c:strCache>
                <c:ptCount val="1"/>
                <c:pt idx="0">
                  <c:v>平成24年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Sheet1!$B$58:$B$59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Sheet1!$C$58:$C$59</c:f>
              <c:numCache>
                <c:formatCode>General</c:formatCode>
                <c:ptCount val="2"/>
                <c:pt idx="0" formatCode="0.0_ ">
                  <c:v>19</c:v>
                </c:pt>
                <c:pt idx="1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70-4F9F-B941-1137E290B7F8}"/>
            </c:ext>
          </c:extLst>
        </c:ser>
        <c:ser>
          <c:idx val="1"/>
          <c:order val="1"/>
          <c:tx>
            <c:strRef>
              <c:f>Sheet1!$D$57</c:f>
              <c:strCache>
                <c:ptCount val="1"/>
                <c:pt idx="0">
                  <c:v>平成28年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Sheet1!$B$58:$B$59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Sheet1!$D$58:$D$59</c:f>
              <c:numCache>
                <c:formatCode>General</c:formatCode>
                <c:ptCount val="2"/>
                <c:pt idx="0">
                  <c:v>18.899999999999999</c:v>
                </c:pt>
                <c:pt idx="1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70-4F9F-B941-1137E290B7F8}"/>
            </c:ext>
          </c:extLst>
        </c:ser>
        <c:ser>
          <c:idx val="2"/>
          <c:order val="2"/>
          <c:tx>
            <c:strRef>
              <c:f>Sheet1!$E$57</c:f>
              <c:strCache>
                <c:ptCount val="1"/>
                <c:pt idx="0">
                  <c:v>令和3年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Sheet1!$B$58:$B$59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Sheet1!$E$58:$E$59</c:f>
              <c:numCache>
                <c:formatCode>General</c:formatCode>
                <c:ptCount val="2"/>
                <c:pt idx="0">
                  <c:v>16.399999999999999</c:v>
                </c:pt>
                <c:pt idx="1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70-4F9F-B941-1137E290B7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5859320"/>
        <c:axId val="345857352"/>
      </c:barChart>
      <c:catAx>
        <c:axId val="345859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5857352"/>
        <c:crosses val="autoZero"/>
        <c:auto val="1"/>
        <c:lblAlgn val="ctr"/>
        <c:lblOffset val="100"/>
        <c:noMultiLvlLbl val="0"/>
      </c:catAx>
      <c:valAx>
        <c:axId val="345857352"/>
        <c:scaling>
          <c:orientation val="minMax"/>
          <c:max val="20"/>
          <c:min val="1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（％）</a:t>
                </a:r>
              </a:p>
            </c:rich>
          </c:tx>
          <c:layout>
            <c:manualLayout>
              <c:xMode val="edge"/>
              <c:yMode val="edge"/>
              <c:x val="1.3888888888888888E-2"/>
              <c:y val="2.978419364246135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585932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899155571771896"/>
          <c:y val="0.92187445319335082"/>
          <c:w val="0.6056376421950239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000" dirty="0"/>
              <a:t>飲酒をする人のうち</a:t>
            </a:r>
            <a:r>
              <a:rPr lang="ja-JP" altLang="en-US" sz="1000" dirty="0" smtClean="0"/>
              <a:t>、生活</a:t>
            </a:r>
            <a:r>
              <a:rPr lang="ja-JP" altLang="en-US" sz="1000" dirty="0"/>
              <a:t>習慣病のリスクを高める量を飲酒している人の割合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7.7692038495188118E-2"/>
          <c:y val="0.19194444444444445"/>
          <c:w val="0.89175240594925642"/>
          <c:h val="0.625808698550694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Sheet1!$C$31</c:f>
              <c:strCache>
                <c:ptCount val="1"/>
                <c:pt idx="0">
                  <c:v>平成24年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Sheet1!$B$32:$B$33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Sheet1!$C$32:$C$33</c:f>
              <c:numCache>
                <c:formatCode>General</c:formatCode>
                <c:ptCount val="2"/>
                <c:pt idx="0">
                  <c:v>26.8</c:v>
                </c:pt>
                <c:pt idx="1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37-479E-895A-BBD0B0D7F8FF}"/>
            </c:ext>
          </c:extLst>
        </c:ser>
        <c:ser>
          <c:idx val="1"/>
          <c:order val="1"/>
          <c:tx>
            <c:strRef>
              <c:f>Sheet1!$D$31</c:f>
              <c:strCache>
                <c:ptCount val="1"/>
                <c:pt idx="0">
                  <c:v>平成28年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Sheet1!$B$32:$B$33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Sheet1!$D$32:$D$33</c:f>
              <c:numCache>
                <c:formatCode>General</c:formatCode>
                <c:ptCount val="2"/>
                <c:pt idx="0">
                  <c:v>27.6</c:v>
                </c:pt>
                <c:pt idx="1">
                  <c:v>34.9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37-479E-895A-BBD0B0D7F8FF}"/>
            </c:ext>
          </c:extLst>
        </c:ser>
        <c:ser>
          <c:idx val="2"/>
          <c:order val="2"/>
          <c:tx>
            <c:strRef>
              <c:f>Sheet1!$E$31</c:f>
              <c:strCache>
                <c:ptCount val="1"/>
                <c:pt idx="0">
                  <c:v>令和3年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Sheet1!$B$32:$B$33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Sheet1!$E$32:$E$33</c:f>
              <c:numCache>
                <c:formatCode>General</c:formatCode>
                <c:ptCount val="2"/>
                <c:pt idx="0">
                  <c:v>23.9</c:v>
                </c:pt>
                <c:pt idx="1">
                  <c:v>35.5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37-479E-895A-BBD0B0D7F8F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2411456"/>
        <c:axId val="462412768"/>
      </c:barChart>
      <c:catAx>
        <c:axId val="46241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2412768"/>
        <c:crosses val="autoZero"/>
        <c:auto val="1"/>
        <c:lblAlgn val="ctr"/>
        <c:lblOffset val="100"/>
        <c:noMultiLvlLbl val="0"/>
      </c:catAx>
      <c:valAx>
        <c:axId val="462412768"/>
        <c:scaling>
          <c:orientation val="minMax"/>
          <c:max val="40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（％）</a:t>
                </a:r>
              </a:p>
            </c:rich>
          </c:tx>
          <c:layout>
            <c:manualLayout>
              <c:xMode val="edge"/>
              <c:yMode val="edge"/>
              <c:x val="0"/>
              <c:y val="5.858012540099154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241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824923418571343"/>
          <c:y val="0.92187445319335082"/>
          <c:w val="0.6485103016755500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200"/>
              <a:t>保健所におけるアルコール関連相談件数</a:t>
            </a:r>
          </a:p>
        </c:rich>
      </c:tx>
      <c:layout>
        <c:manualLayout>
          <c:xMode val="edge"/>
          <c:yMode val="edge"/>
          <c:x val="0.19028765433815617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3435892388451443"/>
          <c:y val="0.16325410608842356"/>
          <c:w val="0.83508552055993002"/>
          <c:h val="0.63460179625862145"/>
        </c:manualLayout>
      </c:layout>
      <c:lineChart>
        <c:grouping val="standard"/>
        <c:varyColors val="0"/>
        <c:ser>
          <c:idx val="0"/>
          <c:order val="0"/>
          <c:tx>
            <c:strRef>
              <c:f>保健所相談件数!$A$4:$B$4</c:f>
              <c:strCache>
                <c:ptCount val="2"/>
                <c:pt idx="0">
                  <c:v>区部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4840409246401378E-2"/>
                  <c:y val="-5.3113037926798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6BA-4947-B93F-157E9C697A21}"/>
                </c:ext>
              </c:extLst>
            </c:dLbl>
            <c:dLbl>
              <c:idx val="1"/>
              <c:layout>
                <c:manualLayout>
                  <c:x val="-5.4836032131707894E-2"/>
                  <c:y val="2.52391202174853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6BA-4947-B93F-157E9C697A21}"/>
                </c:ext>
              </c:extLst>
            </c:dLbl>
            <c:dLbl>
              <c:idx val="2"/>
              <c:layout>
                <c:manualLayout>
                  <c:x val="-4.898452090982245E-2"/>
                  <c:y val="5.32360480506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6BA-4947-B93F-157E9C697A21}"/>
                </c:ext>
              </c:extLst>
            </c:dLbl>
            <c:dLbl>
              <c:idx val="3"/>
              <c:layout>
                <c:manualLayout>
                  <c:x val="-4.3729221347331586E-2"/>
                  <c:y val="4.40161125692620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6BA-4947-B93F-157E9C697A21}"/>
                </c:ext>
              </c:extLst>
            </c:dLbl>
            <c:dLbl>
              <c:idx val="4"/>
              <c:layout>
                <c:manualLayout>
                  <c:x val="-6.0395888013998249E-2"/>
                  <c:y val="5.32753718285214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6BA-4947-B93F-157E9C697A21}"/>
                </c:ext>
              </c:extLst>
            </c:dLbl>
            <c:dLbl>
              <c:idx val="5"/>
              <c:layout>
                <c:manualLayout>
                  <c:x val="-4.6506999125109361E-2"/>
                  <c:y val="-4.3946850393700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6BA-4947-B93F-157E9C697A21}"/>
                </c:ext>
              </c:extLst>
            </c:dLbl>
            <c:dLbl>
              <c:idx val="7"/>
              <c:layout>
                <c:manualLayout>
                  <c:x val="-4.6930041497351145E-2"/>
                  <c:y val="3.0838505784121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16BA-4947-B93F-157E9C697A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保健所相談件数!$D$3:$K$3</c:f>
              <c:strCache>
                <c:ptCount val="8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  <c:pt idx="6">
                  <c:v>R1</c:v>
                </c:pt>
                <c:pt idx="7">
                  <c:v>R2</c:v>
                </c:pt>
              </c:strCache>
            </c:strRef>
          </c:cat>
          <c:val>
            <c:numRef>
              <c:f>保健所相談件数!$D$4:$K$4</c:f>
              <c:numCache>
                <c:formatCode>#,##0_ </c:formatCode>
                <c:ptCount val="8"/>
                <c:pt idx="0">
                  <c:v>1428</c:v>
                </c:pt>
                <c:pt idx="1">
                  <c:v>1374</c:v>
                </c:pt>
                <c:pt idx="2">
                  <c:v>1674</c:v>
                </c:pt>
                <c:pt idx="3">
                  <c:v>1905</c:v>
                </c:pt>
                <c:pt idx="4">
                  <c:v>1782</c:v>
                </c:pt>
                <c:pt idx="5">
                  <c:v>1621</c:v>
                </c:pt>
                <c:pt idx="6">
                  <c:v>1481</c:v>
                </c:pt>
                <c:pt idx="7">
                  <c:v>1017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6BA-4947-B93F-157E9C697A21}"/>
            </c:ext>
          </c:extLst>
        </c:ser>
        <c:ser>
          <c:idx val="1"/>
          <c:order val="1"/>
          <c:tx>
            <c:strRef>
              <c:f>保健所相談件数!$A$5:$B$5</c:f>
              <c:strCache>
                <c:ptCount val="2"/>
                <c:pt idx="0">
                  <c:v>市町村部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910276520765145E-2"/>
                  <c:y val="6.44348191839358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6BA-4947-B93F-157E9C697A21}"/>
                </c:ext>
              </c:extLst>
            </c:dLbl>
            <c:dLbl>
              <c:idx val="1"/>
              <c:layout>
                <c:manualLayout>
                  <c:x val="-5.19102765207652E-2"/>
                  <c:y val="-6.4351048848687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6BA-4947-B93F-157E9C697A21}"/>
                </c:ext>
              </c:extLst>
            </c:dLbl>
            <c:dLbl>
              <c:idx val="2"/>
              <c:layout>
                <c:manualLayout>
                  <c:x val="-6.3613298964535978E-2"/>
                  <c:y val="-3.0754735448872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6BA-4947-B93F-157E9C697A21}"/>
                </c:ext>
              </c:extLst>
            </c:dLbl>
            <c:dLbl>
              <c:idx val="5"/>
              <c:layout>
                <c:manualLayout>
                  <c:x val="-5.2062554680665021E-2"/>
                  <c:y val="-4.8576480023330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6BA-4947-B93F-157E9C697A21}"/>
                </c:ext>
              </c:extLst>
            </c:dLbl>
            <c:dLbl>
              <c:idx val="6"/>
              <c:layout>
                <c:manualLayout>
                  <c:x val="-1.680120918945292E-2"/>
                  <c:y val="1.96397346508497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6BA-4947-B93F-157E9C697A21}"/>
                </c:ext>
              </c:extLst>
            </c:dLbl>
            <c:dLbl>
              <c:idx val="7"/>
              <c:layout>
                <c:manualLayout>
                  <c:x val="-3.539588801399815E-2"/>
                  <c:y val="-4.39468503937008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6BA-4947-B93F-157E9C697A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保健所相談件数!$D$3:$K$3</c:f>
              <c:strCache>
                <c:ptCount val="8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  <c:pt idx="6">
                  <c:v>R1</c:v>
                </c:pt>
                <c:pt idx="7">
                  <c:v>R2</c:v>
                </c:pt>
              </c:strCache>
            </c:strRef>
          </c:cat>
          <c:val>
            <c:numRef>
              <c:f>保健所相談件数!$D$5:$K$5</c:f>
              <c:numCache>
                <c:formatCode>#,##0_ </c:formatCode>
                <c:ptCount val="8"/>
                <c:pt idx="0">
                  <c:v>1892</c:v>
                </c:pt>
                <c:pt idx="1">
                  <c:v>1843</c:v>
                </c:pt>
                <c:pt idx="2">
                  <c:v>1854</c:v>
                </c:pt>
                <c:pt idx="3">
                  <c:v>2142</c:v>
                </c:pt>
                <c:pt idx="4">
                  <c:v>1167</c:v>
                </c:pt>
                <c:pt idx="5">
                  <c:v>1202</c:v>
                </c:pt>
                <c:pt idx="6">
                  <c:v>1927</c:v>
                </c:pt>
                <c:pt idx="7">
                  <c:v>1529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6BA-4947-B93F-157E9C697A21}"/>
            </c:ext>
          </c:extLst>
        </c:ser>
        <c:ser>
          <c:idx val="2"/>
          <c:order val="2"/>
          <c:tx>
            <c:strRef>
              <c:f>保健所相談件数!$A$6:$B$6</c:f>
              <c:strCache>
                <c:ptCount val="2"/>
                <c:pt idx="0">
                  <c:v>計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保健所相談件数!$D$3:$K$3</c:f>
              <c:strCache>
                <c:ptCount val="8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  <c:pt idx="6">
                  <c:v>R1</c:v>
                </c:pt>
                <c:pt idx="7">
                  <c:v>R2</c:v>
                </c:pt>
              </c:strCache>
            </c:strRef>
          </c:cat>
          <c:val>
            <c:numRef>
              <c:f>保健所相談件数!$D$6:$K$6</c:f>
              <c:numCache>
                <c:formatCode>#,##0_ </c:formatCode>
                <c:ptCount val="8"/>
                <c:pt idx="0">
                  <c:v>3320</c:v>
                </c:pt>
                <c:pt idx="1">
                  <c:v>3217</c:v>
                </c:pt>
                <c:pt idx="2">
                  <c:v>3528</c:v>
                </c:pt>
                <c:pt idx="3">
                  <c:v>4047</c:v>
                </c:pt>
                <c:pt idx="4">
                  <c:v>2949</c:v>
                </c:pt>
                <c:pt idx="5">
                  <c:v>2823</c:v>
                </c:pt>
                <c:pt idx="6">
                  <c:v>3408</c:v>
                </c:pt>
                <c:pt idx="7">
                  <c:v>2546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6BA-4947-B93F-157E9C697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245200"/>
        <c:axId val="346243560"/>
      </c:lineChart>
      <c:catAx>
        <c:axId val="346245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6243560"/>
        <c:crosses val="autoZero"/>
        <c:auto val="1"/>
        <c:lblAlgn val="ctr"/>
        <c:lblOffset val="100"/>
        <c:noMultiLvlLbl val="0"/>
      </c:catAx>
      <c:valAx>
        <c:axId val="346243560"/>
        <c:scaling>
          <c:orientation val="minMax"/>
          <c:min val="10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（件）</a:t>
                </a:r>
              </a:p>
            </c:rich>
          </c:tx>
          <c:layout>
            <c:manualLayout>
              <c:xMode val="edge"/>
              <c:yMode val="edge"/>
              <c:x val="3.3481241414231935E-2"/>
              <c:y val="1.203245174415719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6245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179094715924101"/>
          <c:y val="0.89707898308920364"/>
          <c:w val="0.47397240897271653"/>
          <c:h val="9.01480089023230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200"/>
              <a:t>精神保健福祉センターの相談状況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1759492563429572"/>
          <c:y val="0.15612094134300628"/>
          <c:w val="0.85184951881014881"/>
          <c:h val="0.67012338947342653"/>
        </c:manualLayout>
      </c:layout>
      <c:lineChart>
        <c:grouping val="standard"/>
        <c:varyColors val="0"/>
        <c:ser>
          <c:idx val="0"/>
          <c:order val="0"/>
          <c:tx>
            <c:strRef>
              <c:f>精神保健福祉相談!$A$4:$B$4</c:f>
              <c:strCache>
                <c:ptCount val="2"/>
                <c:pt idx="0">
                  <c:v>アルコール関連相談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精神保健福祉相談!$D$3:$K$3</c:f>
              <c:strCache>
                <c:ptCount val="8"/>
                <c:pt idx="0">
                  <c:v>H26</c:v>
                </c:pt>
                <c:pt idx="1">
                  <c:v>H27</c:v>
                </c:pt>
                <c:pt idx="2">
                  <c:v>H28</c:v>
                </c:pt>
                <c:pt idx="3">
                  <c:v>H29</c:v>
                </c:pt>
                <c:pt idx="4">
                  <c:v>H30</c:v>
                </c:pt>
                <c:pt idx="5">
                  <c:v>R1</c:v>
                </c:pt>
                <c:pt idx="6">
                  <c:v>R2</c:v>
                </c:pt>
                <c:pt idx="7">
                  <c:v>R3</c:v>
                </c:pt>
              </c:strCache>
            </c:strRef>
          </c:cat>
          <c:val>
            <c:numRef>
              <c:f>精神保健福祉相談!$D$4:$K$4</c:f>
              <c:numCache>
                <c:formatCode>#,##0_);[Red]\(#,##0\)</c:formatCode>
                <c:ptCount val="8"/>
                <c:pt idx="0">
                  <c:v>2157</c:v>
                </c:pt>
                <c:pt idx="1">
                  <c:v>2092</c:v>
                </c:pt>
                <c:pt idx="2">
                  <c:v>2005</c:v>
                </c:pt>
                <c:pt idx="3">
                  <c:v>2210</c:v>
                </c:pt>
                <c:pt idx="4">
                  <c:v>3012</c:v>
                </c:pt>
                <c:pt idx="5">
                  <c:v>2727</c:v>
                </c:pt>
                <c:pt idx="6">
                  <c:v>2785</c:v>
                </c:pt>
                <c:pt idx="7">
                  <c:v>2594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94-4769-AADF-78F117817CCE}"/>
            </c:ext>
          </c:extLst>
        </c:ser>
        <c:ser>
          <c:idx val="1"/>
          <c:order val="1"/>
          <c:tx>
            <c:strRef>
              <c:f>精神保健福祉相談!$A$5:$B$5</c:f>
              <c:strCache>
                <c:ptCount val="2"/>
                <c:pt idx="0">
                  <c:v>アルコール相談のみ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精神保健福祉相談!$D$3:$K$3</c:f>
              <c:strCache>
                <c:ptCount val="8"/>
                <c:pt idx="0">
                  <c:v>H26</c:v>
                </c:pt>
                <c:pt idx="1">
                  <c:v>H27</c:v>
                </c:pt>
                <c:pt idx="2">
                  <c:v>H28</c:v>
                </c:pt>
                <c:pt idx="3">
                  <c:v>H29</c:v>
                </c:pt>
                <c:pt idx="4">
                  <c:v>H30</c:v>
                </c:pt>
                <c:pt idx="5">
                  <c:v>R1</c:v>
                </c:pt>
                <c:pt idx="6">
                  <c:v>R2</c:v>
                </c:pt>
                <c:pt idx="7">
                  <c:v>R3</c:v>
                </c:pt>
              </c:strCache>
            </c:strRef>
          </c:cat>
          <c:val>
            <c:numRef>
              <c:f>精神保健福祉相談!$D$5:$K$5</c:f>
              <c:numCache>
                <c:formatCode>General</c:formatCode>
                <c:ptCount val="8"/>
                <c:pt idx="4" formatCode="#,##0_);[Red]\(#,##0\)">
                  <c:v>1554</c:v>
                </c:pt>
                <c:pt idx="5" formatCode="#,##0_);[Red]\(#,##0\)">
                  <c:v>1209</c:v>
                </c:pt>
                <c:pt idx="6" formatCode="#,##0_);[Red]\(#,##0\)">
                  <c:v>1115</c:v>
                </c:pt>
                <c:pt idx="7" formatCode="#,##0_);[Red]\(#,##0\)">
                  <c:v>922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94-4769-AADF-78F117817CC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45857680"/>
        <c:axId val="345851448"/>
      </c:lineChart>
      <c:catAx>
        <c:axId val="34585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5851448"/>
        <c:crosses val="autoZero"/>
        <c:auto val="1"/>
        <c:lblAlgn val="ctr"/>
        <c:lblOffset val="100"/>
        <c:noMultiLvlLbl val="0"/>
      </c:catAx>
      <c:valAx>
        <c:axId val="34585144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（件）</a:t>
                </a:r>
              </a:p>
            </c:rich>
          </c:tx>
          <c:layout>
            <c:manualLayout>
              <c:xMode val="edge"/>
              <c:yMode val="edge"/>
              <c:x val="2.822177954510741E-2"/>
              <c:y val="2.727727152083516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585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562717919738038"/>
          <c:y val="0.90955265038158017"/>
          <c:w val="0.71555770981171274"/>
          <c:h val="9.04475372268309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200"/>
              <a:t>アルコール依存症者の受療状況</a:t>
            </a:r>
          </a:p>
        </c:rich>
      </c:tx>
      <c:layout>
        <c:manualLayout>
          <c:xMode val="edge"/>
          <c:yMode val="edge"/>
          <c:x val="0.2590687274967638"/>
          <c:y val="1.20710213272135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9.5914260717410341E-2"/>
          <c:y val="0.17692267845508036"/>
          <c:w val="0.80593525809273847"/>
          <c:h val="0.657276140770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受療状況!$A$4:$B$4</c:f>
              <c:strCache>
                <c:ptCount val="2"/>
                <c:pt idx="0">
                  <c:v>入院者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6A6-45FC-951D-83640713410B}"/>
                </c:ext>
              </c:extLst>
            </c:dLbl>
            <c:dLbl>
              <c:idx val="2"/>
              <c:layout>
                <c:manualLayout>
                  <c:x val="0"/>
                  <c:y val="4.224857464524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6A6-45FC-951D-83640713410B}"/>
                </c:ext>
              </c:extLst>
            </c:dLbl>
            <c:dLbl>
              <c:idx val="3"/>
              <c:layout>
                <c:manualLayout>
                  <c:x val="-2.9404267230611187E-3"/>
                  <c:y val="2.4142042654427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6A6-45FC-951D-83640713410B}"/>
                </c:ext>
              </c:extLst>
            </c:dLbl>
            <c:dLbl>
              <c:idx val="5"/>
              <c:layout>
                <c:manualLayout>
                  <c:x val="2.777777777777676E-3"/>
                  <c:y val="1.3888888888888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6A6-45FC-951D-83640713410B}"/>
                </c:ext>
              </c:extLst>
            </c:dLbl>
            <c:dLbl>
              <c:idx val="7"/>
              <c:layout>
                <c:manualLayout>
                  <c:x val="0"/>
                  <c:y val="1.810653199082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6A6-45FC-951D-8364071341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受療状況!$D$3:$K$3</c:f>
              <c:strCache>
                <c:ptCount val="8"/>
                <c:pt idx="0">
                  <c:v>H26</c:v>
                </c:pt>
                <c:pt idx="1">
                  <c:v>H27</c:v>
                </c:pt>
                <c:pt idx="2">
                  <c:v>H28</c:v>
                </c:pt>
                <c:pt idx="3">
                  <c:v>H29</c:v>
                </c:pt>
                <c:pt idx="4">
                  <c:v>H30</c:v>
                </c:pt>
                <c:pt idx="5">
                  <c:v>R1</c:v>
                </c:pt>
                <c:pt idx="6">
                  <c:v>R2</c:v>
                </c:pt>
                <c:pt idx="7">
                  <c:v>R3</c:v>
                </c:pt>
              </c:strCache>
            </c:strRef>
          </c:cat>
          <c:val>
            <c:numRef>
              <c:f>受療状況!$D$4:$K$4</c:f>
              <c:numCache>
                <c:formatCode>#,##0_);[Red]\(#,##0\)</c:formatCode>
                <c:ptCount val="8"/>
                <c:pt idx="0">
                  <c:v>722</c:v>
                </c:pt>
                <c:pt idx="1">
                  <c:v>788</c:v>
                </c:pt>
                <c:pt idx="2">
                  <c:v>801</c:v>
                </c:pt>
                <c:pt idx="3">
                  <c:v>773</c:v>
                </c:pt>
                <c:pt idx="4">
                  <c:v>758</c:v>
                </c:pt>
                <c:pt idx="5">
                  <c:v>767</c:v>
                </c:pt>
                <c:pt idx="6">
                  <c:v>705</c:v>
                </c:pt>
                <c:pt idx="7">
                  <c:v>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A6-45FC-951D-8364071341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8611984"/>
        <c:axId val="488612312"/>
      </c:barChart>
      <c:lineChart>
        <c:grouping val="standard"/>
        <c:varyColors val="0"/>
        <c:ser>
          <c:idx val="1"/>
          <c:order val="1"/>
          <c:tx>
            <c:strRef>
              <c:f>受療状況!$A$5:$B$5</c:f>
              <c:strCache>
                <c:ptCount val="2"/>
                <c:pt idx="0">
                  <c:v>通院者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555555555555555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6A6-45FC-951D-83640713410B}"/>
                </c:ext>
              </c:extLst>
            </c:dLbl>
            <c:dLbl>
              <c:idx val="1"/>
              <c:layout>
                <c:manualLayout>
                  <c:x val="-4.4106400845916806E-2"/>
                  <c:y val="-5.4319595972460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6A6-45FC-951D-83640713410B}"/>
                </c:ext>
              </c:extLst>
            </c:dLbl>
            <c:dLbl>
              <c:idx val="2"/>
              <c:layout>
                <c:manualLayout>
                  <c:x val="-6.1748961184283489E-2"/>
                  <c:y val="-6.0355106636067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6A6-45FC-951D-83640713410B}"/>
                </c:ext>
              </c:extLst>
            </c:dLbl>
            <c:dLbl>
              <c:idx val="3"/>
              <c:layout>
                <c:manualLayout>
                  <c:x val="-4.9987254292039013E-2"/>
                  <c:y val="-5.4319595972460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6A6-45FC-951D-83640713410B}"/>
                </c:ext>
              </c:extLst>
            </c:dLbl>
            <c:dLbl>
              <c:idx val="4"/>
              <c:layout>
                <c:manualLayout>
                  <c:x val="-5.5555555555555608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6A6-45FC-951D-83640713410B}"/>
                </c:ext>
              </c:extLst>
            </c:dLbl>
            <c:dLbl>
              <c:idx val="5"/>
              <c:layout>
                <c:manualLayout>
                  <c:x val="-5.277777777777788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6A6-45FC-951D-83640713410B}"/>
                </c:ext>
              </c:extLst>
            </c:dLbl>
            <c:dLbl>
              <c:idx val="6"/>
              <c:layout>
                <c:manualLayout>
                  <c:x val="-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6A6-45FC-951D-83640713410B}"/>
                </c:ext>
              </c:extLst>
            </c:dLbl>
            <c:dLbl>
              <c:idx val="7"/>
              <c:layout>
                <c:manualLayout>
                  <c:x val="-2.7289938345966085E-2"/>
                  <c:y val="-6.5808927138079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6A6-45FC-951D-8364071341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受療状況!$D$3:$K$3</c:f>
              <c:strCache>
                <c:ptCount val="8"/>
                <c:pt idx="0">
                  <c:v>H26</c:v>
                </c:pt>
                <c:pt idx="1">
                  <c:v>H27</c:v>
                </c:pt>
                <c:pt idx="2">
                  <c:v>H28</c:v>
                </c:pt>
                <c:pt idx="3">
                  <c:v>H29</c:v>
                </c:pt>
                <c:pt idx="4">
                  <c:v>H30</c:v>
                </c:pt>
                <c:pt idx="5">
                  <c:v>R1</c:v>
                </c:pt>
                <c:pt idx="6">
                  <c:v>R2</c:v>
                </c:pt>
                <c:pt idx="7">
                  <c:v>R3</c:v>
                </c:pt>
              </c:strCache>
            </c:strRef>
          </c:cat>
          <c:val>
            <c:numRef>
              <c:f>受療状況!$D$5:$K$5</c:f>
              <c:numCache>
                <c:formatCode>#,##0_);[Red]\(#,##0\)</c:formatCode>
                <c:ptCount val="8"/>
                <c:pt idx="0">
                  <c:v>4163</c:v>
                </c:pt>
                <c:pt idx="1">
                  <c:v>4192</c:v>
                </c:pt>
                <c:pt idx="2">
                  <c:v>4793</c:v>
                </c:pt>
                <c:pt idx="3">
                  <c:v>4761</c:v>
                </c:pt>
                <c:pt idx="4">
                  <c:v>4754</c:v>
                </c:pt>
                <c:pt idx="5">
                  <c:v>4725</c:v>
                </c:pt>
                <c:pt idx="6">
                  <c:v>2775</c:v>
                </c:pt>
                <c:pt idx="7">
                  <c:v>4799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6A6-45FC-951D-8364071341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8630024"/>
        <c:axId val="488635600"/>
      </c:lineChart>
      <c:catAx>
        <c:axId val="48861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88612312"/>
        <c:crosses val="autoZero"/>
        <c:auto val="1"/>
        <c:lblAlgn val="ctr"/>
        <c:lblOffset val="100"/>
        <c:noMultiLvlLbl val="0"/>
      </c:catAx>
      <c:valAx>
        <c:axId val="488612312"/>
        <c:scaling>
          <c:orientation val="minMax"/>
          <c:min val="6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（人）</a:t>
                </a:r>
              </a:p>
            </c:rich>
          </c:tx>
          <c:layout>
            <c:manualLayout>
              <c:xMode val="edge"/>
              <c:yMode val="edge"/>
              <c:x val="8.8212801691833556E-3"/>
              <c:y val="1.667369225453887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88611984"/>
        <c:crosses val="autoZero"/>
        <c:crossBetween val="between"/>
      </c:valAx>
      <c:valAx>
        <c:axId val="488635600"/>
        <c:scaling>
          <c:orientation val="minMax"/>
          <c:max val="5000"/>
          <c:min val="0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（人）</a:t>
                </a:r>
              </a:p>
            </c:rich>
          </c:tx>
          <c:layout>
            <c:manualLayout>
              <c:xMode val="edge"/>
              <c:yMode val="edge"/>
              <c:x val="0.91470215676827182"/>
              <c:y val="1.204440805184646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88630024"/>
        <c:crosses val="max"/>
        <c:crossBetween val="between"/>
      </c:valAx>
      <c:catAx>
        <c:axId val="488630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86356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562308915674808"/>
          <c:y val="0.92187435397462136"/>
          <c:w val="0.3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200"/>
              <a:t>飲酒事故件数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4317129629629631E-2"/>
          <c:y val="0.11794844735461063"/>
          <c:w val="0.86704636920384948"/>
          <c:h val="0.719304488819570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飲酒事故!$A$4:$B$4</c:f>
              <c:strCache>
                <c:ptCount val="2"/>
                <c:pt idx="0">
                  <c:v>飲酒事故件数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2.777777777777676E-3"/>
                  <c:y val="1.3888888888888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4E5-4685-B6DE-48183C38E0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飲酒事故!$C$3:$J$3</c:f>
              <c:strCache>
                <c:ptCount val="8"/>
                <c:pt idx="0">
                  <c:v>H26</c:v>
                </c:pt>
                <c:pt idx="1">
                  <c:v>H27</c:v>
                </c:pt>
                <c:pt idx="2">
                  <c:v>H28</c:v>
                </c:pt>
                <c:pt idx="3">
                  <c:v>H29</c:v>
                </c:pt>
                <c:pt idx="4">
                  <c:v>H30</c:v>
                </c:pt>
                <c:pt idx="5">
                  <c:v>R1</c:v>
                </c:pt>
                <c:pt idx="6">
                  <c:v>R2</c:v>
                </c:pt>
                <c:pt idx="7">
                  <c:v>R3</c:v>
                </c:pt>
              </c:strCache>
            </c:strRef>
          </c:cat>
          <c:val>
            <c:numRef>
              <c:f>飲酒事故!$C$4:$J$4</c:f>
              <c:numCache>
                <c:formatCode>#,##0_);[Red]\(#,##0\)</c:formatCode>
                <c:ptCount val="8"/>
                <c:pt idx="0">
                  <c:v>191</c:v>
                </c:pt>
                <c:pt idx="1">
                  <c:v>158</c:v>
                </c:pt>
                <c:pt idx="2">
                  <c:v>202</c:v>
                </c:pt>
                <c:pt idx="3">
                  <c:v>174</c:v>
                </c:pt>
                <c:pt idx="4">
                  <c:v>177</c:v>
                </c:pt>
                <c:pt idx="5">
                  <c:v>152</c:v>
                </c:pt>
                <c:pt idx="6">
                  <c:v>151</c:v>
                </c:pt>
                <c:pt idx="7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E5-4685-B6DE-48183C38E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8611984"/>
        <c:axId val="488612312"/>
      </c:barChart>
      <c:lineChart>
        <c:grouping val="standard"/>
        <c:varyColors val="0"/>
        <c:ser>
          <c:idx val="1"/>
          <c:order val="1"/>
          <c:tx>
            <c:strRef>
              <c:f>飲酒事故!#REF!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飲酒事故!$C$3:$J$3</c:f>
              <c:strCache>
                <c:ptCount val="8"/>
                <c:pt idx="0">
                  <c:v>H26</c:v>
                </c:pt>
                <c:pt idx="1">
                  <c:v>H27</c:v>
                </c:pt>
                <c:pt idx="2">
                  <c:v>H28</c:v>
                </c:pt>
                <c:pt idx="3">
                  <c:v>H29</c:v>
                </c:pt>
                <c:pt idx="4">
                  <c:v>H30</c:v>
                </c:pt>
                <c:pt idx="5">
                  <c:v>R1</c:v>
                </c:pt>
                <c:pt idx="6">
                  <c:v>R2</c:v>
                </c:pt>
                <c:pt idx="7">
                  <c:v>R3</c:v>
                </c:pt>
              </c:strCache>
            </c:strRef>
          </c:cat>
          <c:val>
            <c:numRef>
              <c:f>飲酒事故!#REF!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E5-4685-B6DE-48183C38E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8630024"/>
        <c:axId val="488635600"/>
      </c:lineChart>
      <c:catAx>
        <c:axId val="48861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88612312"/>
        <c:crosses val="autoZero"/>
        <c:auto val="1"/>
        <c:lblAlgn val="ctr"/>
        <c:lblOffset val="100"/>
        <c:noMultiLvlLbl val="0"/>
      </c:catAx>
      <c:valAx>
        <c:axId val="488612312"/>
        <c:scaling>
          <c:orientation val="minMax"/>
          <c:max val="220"/>
          <c:min val="1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/>
                  <a:t>（件）</a:t>
                </a:r>
              </a:p>
            </c:rich>
          </c:tx>
          <c:layout>
            <c:manualLayout>
              <c:xMode val="edge"/>
              <c:yMode val="edge"/>
              <c:x val="1.7638888888888888E-2"/>
              <c:y val="4.3022575194405386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88611984"/>
        <c:crosses val="autoZero"/>
        <c:crossBetween val="between"/>
      </c:valAx>
      <c:valAx>
        <c:axId val="488635600"/>
        <c:scaling>
          <c:orientation val="minMax"/>
          <c:max val="4800"/>
          <c:min val="4000"/>
        </c:scaling>
        <c:delete val="1"/>
        <c:axPos val="r"/>
        <c:numFmt formatCode="General" sourceLinked="1"/>
        <c:majorTickMark val="out"/>
        <c:minorTickMark val="none"/>
        <c:tickLblPos val="nextTo"/>
        <c:crossAx val="488630024"/>
        <c:crosses val="max"/>
        <c:crossBetween val="between"/>
      </c:valAx>
      <c:catAx>
        <c:axId val="488630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86356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solidFill>
            <a:schemeClr val="bg2">
              <a:lumMod val="75000"/>
            </a:schemeClr>
          </a:solidFill>
        </a:ln>
        <a:effectLst/>
        <a:sp3d>
          <a:contourClr>
            <a:schemeClr val="bg2">
              <a:lumMod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863714404120538E-2"/>
          <c:y val="0.13490855710343899"/>
          <c:w val="0.9156049572750774"/>
          <c:h val="0.7378760347264283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CC3300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026-4540-9D5A-C06FF782680F}"/>
              </c:ext>
            </c:extLst>
          </c:dPt>
          <c:dPt>
            <c:idx val="4"/>
            <c:invertIfNegative val="0"/>
            <c:bubble3D val="0"/>
            <c:spPr>
              <a:solidFill>
                <a:srgbClr val="CC3300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026-4540-9D5A-C06FF782680F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026-4540-9D5A-C06FF78268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明朝B" panose="02020809000000000000" pitchFamily="17" charset="-128"/>
                    <a:ea typeface="HG明朝B" panose="02020809000000000000" pitchFamily="17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'Ｒ２'!$B$3:$M$3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'Ｒ２'!$B$4:$M$4</c:f>
              <c:numCache>
                <c:formatCode>#,##0_);[Red]\(#,##0\)</c:formatCode>
                <c:ptCount val="12"/>
                <c:pt idx="0">
                  <c:v>411</c:v>
                </c:pt>
                <c:pt idx="1">
                  <c:v>511</c:v>
                </c:pt>
                <c:pt idx="2">
                  <c:v>793</c:v>
                </c:pt>
                <c:pt idx="3">
                  <c:v>741</c:v>
                </c:pt>
                <c:pt idx="4">
                  <c:v>493</c:v>
                </c:pt>
                <c:pt idx="5">
                  <c:v>714</c:v>
                </c:pt>
                <c:pt idx="6">
                  <c:v>789</c:v>
                </c:pt>
                <c:pt idx="7">
                  <c:v>489</c:v>
                </c:pt>
                <c:pt idx="8">
                  <c:v>536</c:v>
                </c:pt>
                <c:pt idx="9">
                  <c:v>1046</c:v>
                </c:pt>
                <c:pt idx="10">
                  <c:v>994</c:v>
                </c:pt>
                <c:pt idx="11">
                  <c:v>1434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26-4540-9D5A-C06FF7826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0723168"/>
        <c:axId val="350723496"/>
        <c:axId val="0"/>
      </c:bar3DChart>
      <c:catAx>
        <c:axId val="35072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350723496"/>
        <c:crosses val="autoZero"/>
        <c:auto val="1"/>
        <c:lblAlgn val="ctr"/>
        <c:lblOffset val="100"/>
        <c:noMultiLvlLbl val="0"/>
      </c:catAx>
      <c:valAx>
        <c:axId val="350723496"/>
        <c:scaling>
          <c:orientation val="minMax"/>
          <c:max val="14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（人）</a:t>
                </a:r>
              </a:p>
            </c:rich>
          </c:tx>
          <c:layout>
            <c:manualLayout>
              <c:xMode val="edge"/>
              <c:yMode val="edge"/>
              <c:x val="6.9776594776594803E-3"/>
              <c:y val="4.063120567375886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_);[Red]\(#,##0\)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350723168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solidFill>
            <a:schemeClr val="bg2">
              <a:lumMod val="75000"/>
            </a:schemeClr>
          </a:solidFill>
        </a:ln>
        <a:effectLst/>
        <a:sp3d>
          <a:contourClr>
            <a:schemeClr val="bg2">
              <a:lumMod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3269682518878484E-2"/>
          <c:y val="7.6857398193323989E-2"/>
          <c:w val="0.91179220395145866"/>
          <c:h val="0.716598634526512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'Ｒ２'!$B$26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402048655569763E-3"/>
                  <c:y val="1.0224948875255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5E8-44CB-86FE-5EEA68ECB3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明朝B" panose="02020809000000000000" pitchFamily="17" charset="-128"/>
                    <a:ea typeface="HG明朝B" panose="02020809000000000000" pitchFamily="17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'Ｒ２'!$C$25:$H$25</c:f>
              <c:strCache>
                <c:ptCount val="6"/>
                <c:pt idx="0">
                  <c:v>20歳未満</c:v>
                </c:pt>
                <c:pt idx="1">
                  <c:v>20歳代</c:v>
                </c:pt>
                <c:pt idx="2">
                  <c:v>30歳代</c:v>
                </c:pt>
                <c:pt idx="3">
                  <c:v>40歳代</c:v>
                </c:pt>
                <c:pt idx="4">
                  <c:v>50歳代</c:v>
                </c:pt>
                <c:pt idx="5">
                  <c:v>60歳以上</c:v>
                </c:pt>
              </c:strCache>
            </c:strRef>
          </c:cat>
          <c:val>
            <c:numRef>
              <c:f>'Ｒ２'!$C$26:$H$26</c:f>
              <c:numCache>
                <c:formatCode>#,##0_);[Red]\(#,##0\)</c:formatCode>
                <c:ptCount val="6"/>
                <c:pt idx="0">
                  <c:v>210</c:v>
                </c:pt>
                <c:pt idx="1">
                  <c:v>2708</c:v>
                </c:pt>
                <c:pt idx="2">
                  <c:v>909</c:v>
                </c:pt>
                <c:pt idx="3">
                  <c:v>754</c:v>
                </c:pt>
                <c:pt idx="4">
                  <c:v>769</c:v>
                </c:pt>
                <c:pt idx="5">
                  <c:v>1451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E8-44CB-86FE-5EEA68ECB370}"/>
            </c:ext>
          </c:extLst>
        </c:ser>
        <c:ser>
          <c:idx val="1"/>
          <c:order val="1"/>
          <c:tx>
            <c:strRef>
              <c:f>'Ｒ２'!$B$27</c:f>
              <c:strCache>
                <c:ptCount val="1"/>
                <c:pt idx="0">
                  <c:v>女性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402048655569763E-3"/>
                  <c:y val="-6.1349693251533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5E8-44CB-86FE-5EEA68ECB3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明朝B" panose="02020809000000000000" pitchFamily="17" charset="-128"/>
                    <a:ea typeface="HG明朝B" panose="02020809000000000000" pitchFamily="17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'Ｒ２'!$C$25:$H$25</c:f>
              <c:strCache>
                <c:ptCount val="6"/>
                <c:pt idx="0">
                  <c:v>20歳未満</c:v>
                </c:pt>
                <c:pt idx="1">
                  <c:v>20歳代</c:v>
                </c:pt>
                <c:pt idx="2">
                  <c:v>30歳代</c:v>
                </c:pt>
                <c:pt idx="3">
                  <c:v>40歳代</c:v>
                </c:pt>
                <c:pt idx="4">
                  <c:v>50歳代</c:v>
                </c:pt>
                <c:pt idx="5">
                  <c:v>60歳以上</c:v>
                </c:pt>
              </c:strCache>
            </c:strRef>
          </c:cat>
          <c:val>
            <c:numRef>
              <c:f>'Ｒ２'!$C$27:$H$27</c:f>
              <c:numCache>
                <c:formatCode>#,##0_);[Red]\(#,##0\)</c:formatCode>
                <c:ptCount val="6"/>
                <c:pt idx="0">
                  <c:v>159</c:v>
                </c:pt>
                <c:pt idx="1">
                  <c:v>2555</c:v>
                </c:pt>
                <c:pt idx="2">
                  <c:v>705</c:v>
                </c:pt>
                <c:pt idx="3">
                  <c:v>407</c:v>
                </c:pt>
                <c:pt idx="4">
                  <c:v>323</c:v>
                </c:pt>
                <c:pt idx="5">
                  <c:v>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E8-44CB-86FE-5EEA68ECB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6410784"/>
        <c:axId val="306409144"/>
        <c:axId val="0"/>
      </c:bar3DChart>
      <c:catAx>
        <c:axId val="30641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306409144"/>
        <c:crosses val="autoZero"/>
        <c:auto val="1"/>
        <c:lblAlgn val="ctr"/>
        <c:lblOffset val="100"/>
        <c:noMultiLvlLbl val="0"/>
      </c:catAx>
      <c:valAx>
        <c:axId val="306409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（人）</a:t>
                </a:r>
              </a:p>
            </c:rich>
          </c:tx>
          <c:layout>
            <c:manualLayout>
              <c:xMode val="edge"/>
              <c:yMode val="edge"/>
              <c:x val="3.9745127889743617E-2"/>
              <c:y val="4.147746485677020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_);[Red]\(#,##0\)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306410784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38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40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97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90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30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06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5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42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49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54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57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F8A9B-27CA-49D8-9AB9-7773F129B548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2CA72-A41E-4A4C-ACCD-A666EA4DC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11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アルコール健康障害等を巡る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都の現状について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148064" y="5373216"/>
            <a:ext cx="3757736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令和５年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２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月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２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０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日</a:t>
            </a:r>
            <a:endParaRPr kumimoji="1"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 algn="dist"/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東京都福祉保健局</a:t>
            </a: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 algn="dist"/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障害者施策推進部精神保健医療課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689130" y="188640"/>
            <a:ext cx="1216670" cy="3822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参考資料２</a:t>
            </a:r>
            <a:endParaRPr kumimoji="1" lang="ja-JP" altLang="en-US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913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69743" y="3137843"/>
            <a:ext cx="5112041" cy="139608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○　生活習慣病のリスクを高める量を飲酒している人の割合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   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については、男性は減少傾向となっているのに対し、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女性は増加傾向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endParaRPr lang="en-US" altLang="ja-JP" sz="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〇　飲酒をする人のうち、生活習慣病のリスクを高める量を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飲酒をしている人の割合でも、女性は増加傾向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99045" y="25571"/>
            <a:ext cx="1708659" cy="360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飲酒の状況</a:t>
            </a:r>
            <a:endParaRPr kumimoji="1" lang="en-US" altLang="ja-JP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67544" y="649151"/>
            <a:ext cx="5014240" cy="53679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○　飲酒をする人の割合は、男性はほぼ横ばいなのに対し、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女性は令和３年では増加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5832" y="372324"/>
            <a:ext cx="2953281" cy="385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（１）飲酒をする人の状況</a:t>
            </a:r>
            <a:endParaRPr kumimoji="1" lang="ja-JP" altLang="en-US" sz="1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05816" y="2805734"/>
            <a:ext cx="6264696" cy="448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（２）生活習慣病のリスクを高める飲酒者の状況</a:t>
            </a:r>
            <a:endParaRPr kumimoji="1" lang="ja-JP" altLang="en-US" sz="1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949659"/>
              </p:ext>
            </p:extLst>
          </p:nvPr>
        </p:nvGraphicFramePr>
        <p:xfrm>
          <a:off x="267544" y="1177197"/>
          <a:ext cx="5096544" cy="108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208">
                  <a:extLst>
                    <a:ext uri="{9D8B030D-6E8A-4147-A177-3AD203B41FA5}">
                      <a16:colId xmlns:a16="http://schemas.microsoft.com/office/drawing/2014/main" val="913484133"/>
                    </a:ext>
                  </a:extLst>
                </a:gridCol>
                <a:gridCol w="454020">
                  <a:extLst>
                    <a:ext uri="{9D8B030D-6E8A-4147-A177-3AD203B41FA5}">
                      <a16:colId xmlns:a16="http://schemas.microsoft.com/office/drawing/2014/main" val="3962870357"/>
                    </a:ext>
                  </a:extLst>
                </a:gridCol>
                <a:gridCol w="856772">
                  <a:extLst>
                    <a:ext uri="{9D8B030D-6E8A-4147-A177-3AD203B41FA5}">
                      <a16:colId xmlns:a16="http://schemas.microsoft.com/office/drawing/2014/main" val="2307270609"/>
                    </a:ext>
                  </a:extLst>
                </a:gridCol>
                <a:gridCol w="856772">
                  <a:extLst>
                    <a:ext uri="{9D8B030D-6E8A-4147-A177-3AD203B41FA5}">
                      <a16:colId xmlns:a16="http://schemas.microsoft.com/office/drawing/2014/main" val="4080564781"/>
                    </a:ext>
                  </a:extLst>
                </a:gridCol>
                <a:gridCol w="856772">
                  <a:extLst>
                    <a:ext uri="{9D8B030D-6E8A-4147-A177-3AD203B41FA5}">
                      <a16:colId xmlns:a16="http://schemas.microsoft.com/office/drawing/2014/main" val="2924401110"/>
                    </a:ext>
                  </a:extLst>
                </a:gridCol>
              </a:tblGrid>
              <a:tr h="31055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データ項目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24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令和３年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516786"/>
                  </a:ext>
                </a:extLst>
              </a:tr>
              <a:tr h="3886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飲酒をする人の割合（</a:t>
                      </a:r>
                      <a:r>
                        <a:rPr kumimoji="1" lang="en-US" altLang="ja-JP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20</a:t>
                      </a:r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歳以上）</a:t>
                      </a:r>
                      <a:endParaRPr kumimoji="1" lang="en-US" altLang="ja-JP" sz="9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（あなたは週何日位お酒を飲みますかという問いに、毎日、週５～６日、週３～４日、週１～２日、月に１～３日と回答した者の割合）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男性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70.9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68.5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68.7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103618"/>
                  </a:ext>
                </a:extLst>
              </a:tr>
              <a:tr h="3886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女性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46.5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44.1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50.1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408064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218392" y="2291212"/>
            <a:ext cx="5145696" cy="56172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資料：平成</a:t>
            </a:r>
            <a:r>
              <a:rPr lang="en-US" altLang="ja-JP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24</a:t>
            </a:r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年 健康に関する世論調査（東京都生活文化局）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　平成</a:t>
            </a:r>
            <a:r>
              <a:rPr lang="en-US" altLang="ja-JP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28</a:t>
            </a:r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年 健康と保健医療に関する世論調査（東京都生活文化局）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　令和３年 健康に関する世論調査（東京都生活文化局）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499992" y="897950"/>
            <a:ext cx="1432126" cy="325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（単位：％）</a:t>
            </a:r>
            <a:endParaRPr kumimoji="1" lang="ja-JP" altLang="en-US" sz="1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28646"/>
              </p:ext>
            </p:extLst>
          </p:nvPr>
        </p:nvGraphicFramePr>
        <p:xfrm>
          <a:off x="267544" y="4425027"/>
          <a:ext cx="5096545" cy="1816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00">
                  <a:extLst>
                    <a:ext uri="{9D8B030D-6E8A-4147-A177-3AD203B41FA5}">
                      <a16:colId xmlns:a16="http://schemas.microsoft.com/office/drawing/2014/main" val="913484133"/>
                    </a:ext>
                  </a:extLst>
                </a:gridCol>
                <a:gridCol w="526029">
                  <a:extLst>
                    <a:ext uri="{9D8B030D-6E8A-4147-A177-3AD203B41FA5}">
                      <a16:colId xmlns:a16="http://schemas.microsoft.com/office/drawing/2014/main" val="3962870357"/>
                    </a:ext>
                  </a:extLst>
                </a:gridCol>
                <a:gridCol w="856772">
                  <a:extLst>
                    <a:ext uri="{9D8B030D-6E8A-4147-A177-3AD203B41FA5}">
                      <a16:colId xmlns:a16="http://schemas.microsoft.com/office/drawing/2014/main" val="2307270609"/>
                    </a:ext>
                  </a:extLst>
                </a:gridCol>
                <a:gridCol w="856772">
                  <a:extLst>
                    <a:ext uri="{9D8B030D-6E8A-4147-A177-3AD203B41FA5}">
                      <a16:colId xmlns:a16="http://schemas.microsoft.com/office/drawing/2014/main" val="1495653643"/>
                    </a:ext>
                  </a:extLst>
                </a:gridCol>
                <a:gridCol w="856772">
                  <a:extLst>
                    <a:ext uri="{9D8B030D-6E8A-4147-A177-3AD203B41FA5}">
                      <a16:colId xmlns:a16="http://schemas.microsoft.com/office/drawing/2014/main" val="2924401110"/>
                    </a:ext>
                  </a:extLst>
                </a:gridCol>
              </a:tblGrid>
              <a:tr h="26246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データ項目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24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令和３年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516786"/>
                  </a:ext>
                </a:extLst>
              </a:tr>
              <a:tr h="388620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生活習慣病のリスクを高める量を飲酒している人の割合（</a:t>
                      </a:r>
                      <a:r>
                        <a:rPr kumimoji="1" lang="en-US" altLang="ja-JP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20</a:t>
                      </a:r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歳以上）（１日当たりの純アルコール摂取量が男性</a:t>
                      </a:r>
                      <a:r>
                        <a:rPr kumimoji="1" lang="en-US" altLang="ja-JP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40ℊ</a:t>
                      </a:r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以上、女性</a:t>
                      </a:r>
                      <a:r>
                        <a:rPr kumimoji="1" lang="en-US" altLang="ja-JP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20ℊ</a:t>
                      </a:r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以上の人の割合）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男性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19.0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18.9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16.4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103618"/>
                  </a:ext>
                </a:extLst>
              </a:tr>
              <a:tr h="3886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女性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14.1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15.4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17.7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408064"/>
                  </a:ext>
                </a:extLst>
              </a:tr>
              <a:tr h="388620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飲酒をする人のうち、生活習慣病のリスクを高める量を飲酒している人の割合（</a:t>
                      </a:r>
                      <a:r>
                        <a:rPr kumimoji="1" lang="en-US" altLang="ja-JP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20</a:t>
                      </a:r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歳以上）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男性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26.8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27.6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23.9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428270"/>
                  </a:ext>
                </a:extLst>
              </a:tr>
              <a:tr h="388620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女性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30.4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34.9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35.5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617152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4511984" y="4193851"/>
            <a:ext cx="1260102" cy="241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（単位：％）</a:t>
            </a:r>
            <a:endParaRPr kumimoji="1" lang="ja-JP" altLang="en-US" sz="1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42968" y="6251652"/>
            <a:ext cx="5145696" cy="56172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資料：平成</a:t>
            </a:r>
            <a:r>
              <a:rPr lang="en-US" altLang="ja-JP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24</a:t>
            </a:r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年 健康に関する世論調査（東京都生活文化局）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　平成</a:t>
            </a:r>
            <a:r>
              <a:rPr lang="en-US" altLang="ja-JP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28</a:t>
            </a:r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年 健康と保健医療に関する世論調査（東京都生活文化局）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　令和３年 健康に関する世論調査（東京都生活文化局）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4" name="グラフ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557525"/>
              </p:ext>
            </p:extLst>
          </p:nvPr>
        </p:nvGraphicFramePr>
        <p:xfrm>
          <a:off x="5481785" y="25571"/>
          <a:ext cx="3554712" cy="2217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グラフ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3176930"/>
              </p:ext>
            </p:extLst>
          </p:nvPr>
        </p:nvGraphicFramePr>
        <p:xfrm>
          <a:off x="5481784" y="2298094"/>
          <a:ext cx="3554713" cy="221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グラフ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1632352"/>
              </p:ext>
            </p:extLst>
          </p:nvPr>
        </p:nvGraphicFramePr>
        <p:xfrm>
          <a:off x="5481783" y="4571117"/>
          <a:ext cx="3554713" cy="220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0175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526455" y="2647469"/>
            <a:ext cx="8483737" cy="72868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○　都立（総合）精神保健福祉センターにおけるアルコール関連相談件数は、平成</a:t>
            </a:r>
            <a:r>
              <a:rPr lang="en-US" altLang="ja-JP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30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年度</a:t>
            </a:r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以降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は３千件　　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程度で推移しているが、アルコール相談件数は逓減傾向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79512" y="44623"/>
            <a:ext cx="3025289" cy="360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アルコールによる</a:t>
            </a:r>
            <a:r>
              <a:rPr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健康障害等の状況</a:t>
            </a:r>
            <a:endParaRPr kumimoji="1" lang="en-US" altLang="ja-JP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23366" y="548680"/>
            <a:ext cx="8620634" cy="68653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○　</a:t>
            </a:r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都内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の保健所におけるアルコール関連相談件数は、年度によって増減はあるが、おおむね年間３～４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千件の間で推移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1520" y="260648"/>
            <a:ext cx="2953281" cy="448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（１）保健所の相談状況</a:t>
            </a:r>
            <a:endParaRPr kumimoji="1" lang="ja-JP" altLang="en-US" sz="1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31158" y="2384989"/>
            <a:ext cx="5290879" cy="448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（２）精神保健福祉センターの相談状況</a:t>
            </a:r>
            <a:endParaRPr kumimoji="1" lang="ja-JP" altLang="en-US" sz="1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546243"/>
              </p:ext>
            </p:extLst>
          </p:nvPr>
        </p:nvGraphicFramePr>
        <p:xfrm>
          <a:off x="375257" y="3141242"/>
          <a:ext cx="8634935" cy="951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53">
                  <a:extLst>
                    <a:ext uri="{9D8B030D-6E8A-4147-A177-3AD203B41FA5}">
                      <a16:colId xmlns:a16="http://schemas.microsoft.com/office/drawing/2014/main" val="1062201346"/>
                    </a:ext>
                  </a:extLst>
                </a:gridCol>
                <a:gridCol w="1695442">
                  <a:extLst>
                    <a:ext uri="{9D8B030D-6E8A-4147-A177-3AD203B41FA5}">
                      <a16:colId xmlns:a16="http://schemas.microsoft.com/office/drawing/2014/main" val="913484133"/>
                    </a:ext>
                  </a:extLst>
                </a:gridCol>
                <a:gridCol w="833805">
                  <a:extLst>
                    <a:ext uri="{9D8B030D-6E8A-4147-A177-3AD203B41FA5}">
                      <a16:colId xmlns:a16="http://schemas.microsoft.com/office/drawing/2014/main" val="2924401110"/>
                    </a:ext>
                  </a:extLst>
                </a:gridCol>
                <a:gridCol w="833805">
                  <a:extLst>
                    <a:ext uri="{9D8B030D-6E8A-4147-A177-3AD203B41FA5}">
                      <a16:colId xmlns:a16="http://schemas.microsoft.com/office/drawing/2014/main" val="2967385905"/>
                    </a:ext>
                  </a:extLst>
                </a:gridCol>
                <a:gridCol w="833805">
                  <a:extLst>
                    <a:ext uri="{9D8B030D-6E8A-4147-A177-3AD203B41FA5}">
                      <a16:colId xmlns:a16="http://schemas.microsoft.com/office/drawing/2014/main" val="2700076314"/>
                    </a:ext>
                  </a:extLst>
                </a:gridCol>
                <a:gridCol w="833805">
                  <a:extLst>
                    <a:ext uri="{9D8B030D-6E8A-4147-A177-3AD203B41FA5}">
                      <a16:colId xmlns:a16="http://schemas.microsoft.com/office/drawing/2014/main" val="3826686369"/>
                    </a:ext>
                  </a:extLst>
                </a:gridCol>
                <a:gridCol w="833805">
                  <a:extLst>
                    <a:ext uri="{9D8B030D-6E8A-4147-A177-3AD203B41FA5}">
                      <a16:colId xmlns:a16="http://schemas.microsoft.com/office/drawing/2014/main" val="4258056631"/>
                    </a:ext>
                  </a:extLst>
                </a:gridCol>
                <a:gridCol w="833805">
                  <a:extLst>
                    <a:ext uri="{9D8B030D-6E8A-4147-A177-3AD203B41FA5}">
                      <a16:colId xmlns:a16="http://schemas.microsoft.com/office/drawing/2014/main" val="2471421284"/>
                    </a:ext>
                  </a:extLst>
                </a:gridCol>
                <a:gridCol w="833805">
                  <a:extLst>
                    <a:ext uri="{9D8B030D-6E8A-4147-A177-3AD203B41FA5}">
                      <a16:colId xmlns:a16="http://schemas.microsoft.com/office/drawing/2014/main" val="3614379849"/>
                    </a:ext>
                  </a:extLst>
                </a:gridCol>
                <a:gridCol w="833805">
                  <a:extLst>
                    <a:ext uri="{9D8B030D-6E8A-4147-A177-3AD203B41FA5}">
                      <a16:colId xmlns:a16="http://schemas.microsoft.com/office/drawing/2014/main" val="89329129"/>
                    </a:ext>
                  </a:extLst>
                </a:gridCol>
              </a:tblGrid>
              <a:tr h="21291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データ項目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27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令和元年度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令和２年度</a:t>
                      </a:r>
                      <a:endParaRPr kumimoji="1" lang="en-US" altLang="ja-JP" sz="9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令和３年度</a:t>
                      </a:r>
                      <a:endParaRPr kumimoji="1" lang="en-US" altLang="ja-JP" sz="9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516786"/>
                  </a:ext>
                </a:extLst>
              </a:tr>
              <a:tr h="418408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精神保健福祉センターにおけるアルコール関連相談件数（</a:t>
                      </a:r>
                      <a:r>
                        <a:rPr kumimoji="1" lang="en-US" altLang="ja-JP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）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2,157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2,092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2,005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2,210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3,012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2,727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2,785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2,594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103618"/>
                  </a:ext>
                </a:extLst>
              </a:tr>
              <a:tr h="304296"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うちアルコール相談のみ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―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―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―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―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1,554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1,209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1,115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922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462070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8291913" y="2890338"/>
            <a:ext cx="1187624" cy="2984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（単位：件）</a:t>
            </a:r>
            <a:endParaRPr kumimoji="1" lang="ja-JP" altLang="en-US" sz="1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91378" y="4066488"/>
            <a:ext cx="7848872" cy="75383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都立（総合）精神保健福祉センターにおけるアルコール関連（ギャンブル等その他の嗜癖を含む）の相談件数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資料：東京都福祉保健局障害者施策推進部調べ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386852"/>
              </p:ext>
            </p:extLst>
          </p:nvPr>
        </p:nvGraphicFramePr>
        <p:xfrm>
          <a:off x="375256" y="1093313"/>
          <a:ext cx="8618317" cy="971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216">
                  <a:extLst>
                    <a:ext uri="{9D8B030D-6E8A-4147-A177-3AD203B41FA5}">
                      <a16:colId xmlns:a16="http://schemas.microsoft.com/office/drawing/2014/main" val="913484133"/>
                    </a:ext>
                  </a:extLst>
                </a:gridCol>
                <a:gridCol w="765109">
                  <a:extLst>
                    <a:ext uri="{9D8B030D-6E8A-4147-A177-3AD203B41FA5}">
                      <a16:colId xmlns:a16="http://schemas.microsoft.com/office/drawing/2014/main" val="3962870357"/>
                    </a:ext>
                  </a:extLst>
                </a:gridCol>
                <a:gridCol w="867124">
                  <a:extLst>
                    <a:ext uri="{9D8B030D-6E8A-4147-A177-3AD203B41FA5}">
                      <a16:colId xmlns:a16="http://schemas.microsoft.com/office/drawing/2014/main" val="2307270609"/>
                    </a:ext>
                  </a:extLst>
                </a:gridCol>
                <a:gridCol w="867124">
                  <a:extLst>
                    <a:ext uri="{9D8B030D-6E8A-4147-A177-3AD203B41FA5}">
                      <a16:colId xmlns:a16="http://schemas.microsoft.com/office/drawing/2014/main" val="508056733"/>
                    </a:ext>
                  </a:extLst>
                </a:gridCol>
                <a:gridCol w="867124">
                  <a:extLst>
                    <a:ext uri="{9D8B030D-6E8A-4147-A177-3AD203B41FA5}">
                      <a16:colId xmlns:a16="http://schemas.microsoft.com/office/drawing/2014/main" val="1129298295"/>
                    </a:ext>
                  </a:extLst>
                </a:gridCol>
                <a:gridCol w="867124">
                  <a:extLst>
                    <a:ext uri="{9D8B030D-6E8A-4147-A177-3AD203B41FA5}">
                      <a16:colId xmlns:a16="http://schemas.microsoft.com/office/drawing/2014/main" val="215612757"/>
                    </a:ext>
                  </a:extLst>
                </a:gridCol>
                <a:gridCol w="867124">
                  <a:extLst>
                    <a:ext uri="{9D8B030D-6E8A-4147-A177-3AD203B41FA5}">
                      <a16:colId xmlns:a16="http://schemas.microsoft.com/office/drawing/2014/main" val="418751649"/>
                    </a:ext>
                  </a:extLst>
                </a:gridCol>
                <a:gridCol w="867124">
                  <a:extLst>
                    <a:ext uri="{9D8B030D-6E8A-4147-A177-3AD203B41FA5}">
                      <a16:colId xmlns:a16="http://schemas.microsoft.com/office/drawing/2014/main" val="2744123876"/>
                    </a:ext>
                  </a:extLst>
                </a:gridCol>
                <a:gridCol w="867124">
                  <a:extLst>
                    <a:ext uri="{9D8B030D-6E8A-4147-A177-3AD203B41FA5}">
                      <a16:colId xmlns:a16="http://schemas.microsoft.com/office/drawing/2014/main" val="2924401110"/>
                    </a:ext>
                  </a:extLst>
                </a:gridCol>
                <a:gridCol w="867124">
                  <a:extLst>
                    <a:ext uri="{9D8B030D-6E8A-4147-A177-3AD203B41FA5}">
                      <a16:colId xmlns:a16="http://schemas.microsoft.com/office/drawing/2014/main" val="4123422391"/>
                    </a:ext>
                  </a:extLst>
                </a:gridCol>
              </a:tblGrid>
              <a:tr h="239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データ項目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地区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27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令和元年度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令和２年度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516786"/>
                  </a:ext>
                </a:extLst>
              </a:tr>
              <a:tr h="23987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保健所におけるアルコール関連相談件数（</a:t>
                      </a:r>
                      <a:r>
                        <a:rPr kumimoji="1" lang="en-US" altLang="ja-JP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）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区部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1,428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1,374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1,674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1,905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1,782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1,621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1,481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1,017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103618"/>
                  </a:ext>
                </a:extLst>
              </a:tr>
              <a:tr h="2398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市町村部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1,892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1,843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1,854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2,142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1,167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1,202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1,927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1,529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088660"/>
                  </a:ext>
                </a:extLst>
              </a:tr>
              <a:tr h="23987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計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3,320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3,217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3,528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4,047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2,949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2,823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3,408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2,546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408064"/>
                  </a:ext>
                </a:extLst>
              </a:tr>
            </a:tbl>
          </a:graphicData>
        </a:graphic>
      </p:graphicFrame>
      <p:sp>
        <p:nvSpPr>
          <p:cNvPr id="18" name="正方形/長方形 17"/>
          <p:cNvSpPr/>
          <p:nvPr/>
        </p:nvSpPr>
        <p:spPr>
          <a:xfrm>
            <a:off x="512653" y="2064707"/>
            <a:ext cx="8497540" cy="42818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区部については特別区保健所の合計数、市町村部については八王子市保健所、町田市保健所及び都保健所の合計数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資料：地域保健・健康増進事業報告（厚生労働省）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8129094" y="731564"/>
            <a:ext cx="1350443" cy="413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（単位：件）</a:t>
            </a:r>
            <a:endParaRPr kumimoji="1" lang="ja-JP" altLang="en-US" sz="1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126482"/>
              </p:ext>
            </p:extLst>
          </p:nvPr>
        </p:nvGraphicFramePr>
        <p:xfrm>
          <a:off x="251520" y="4436019"/>
          <a:ext cx="4340759" cy="2377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122967"/>
              </p:ext>
            </p:extLst>
          </p:nvPr>
        </p:nvGraphicFramePr>
        <p:xfrm>
          <a:off x="4637686" y="4436019"/>
          <a:ext cx="4340761" cy="2355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396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366617" y="275589"/>
            <a:ext cx="8505099" cy="6331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○　都内におけるアルコール依存症者による入院者数は、おおむね年間</a:t>
            </a:r>
            <a:r>
              <a:rPr lang="en-US" altLang="ja-JP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700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件から</a:t>
            </a:r>
            <a:r>
              <a:rPr lang="en-US" altLang="ja-JP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800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件の間で推移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endParaRPr lang="en-US" altLang="ja-JP" sz="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〇　通院者数は概ね</a:t>
            </a:r>
            <a:r>
              <a:rPr lang="en-US" altLang="ja-JP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4,000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件台で推移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6195" y="-62390"/>
            <a:ext cx="4104456" cy="448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（３）アルコール依存症者の受療状況</a:t>
            </a:r>
            <a:endParaRPr kumimoji="1" lang="ja-JP" altLang="en-US" sz="1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67908" y="2492896"/>
            <a:ext cx="5040560" cy="448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（４）飲酒事故の状況</a:t>
            </a:r>
            <a:endParaRPr kumimoji="1" lang="ja-JP" altLang="en-US" sz="1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221523"/>
              </p:ext>
            </p:extLst>
          </p:nvPr>
        </p:nvGraphicFramePr>
        <p:xfrm>
          <a:off x="393669" y="967160"/>
          <a:ext cx="8483220" cy="1005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436">
                  <a:extLst>
                    <a:ext uri="{9D8B030D-6E8A-4147-A177-3AD203B41FA5}">
                      <a16:colId xmlns:a16="http://schemas.microsoft.com/office/drawing/2014/main" val="913484133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3962870357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2619789461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3297922330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2307270609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2924401110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930774355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3256588579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1723882826"/>
                    </a:ext>
                  </a:extLst>
                </a:gridCol>
              </a:tblGrid>
              <a:tr h="2178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データ項目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27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令和元年度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令和２年度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令和３年度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516786"/>
                  </a:ext>
                </a:extLst>
              </a:tr>
              <a:tr h="3886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アルコール依存症者による入院者数（</a:t>
                      </a:r>
                      <a:r>
                        <a:rPr kumimoji="1" lang="en-US" altLang="ja-JP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１）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722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788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801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773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758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767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705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664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103618"/>
                  </a:ext>
                </a:extLst>
              </a:tr>
              <a:tr h="3886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アルコール依存症者による通院者数（</a:t>
                      </a:r>
                      <a:r>
                        <a:rPr kumimoji="1" lang="en-US" altLang="ja-JP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２）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4,163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4,192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4,793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4,761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4,754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4,725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2,775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4,799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408064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8063880" y="764704"/>
            <a:ext cx="1080120" cy="2133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（単位：</a:t>
            </a:r>
            <a:r>
              <a:rPr lang="ja-JP" altLang="en-US" sz="1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人</a:t>
            </a:r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）</a:t>
            </a:r>
            <a:endParaRPr kumimoji="1" lang="ja-JP" altLang="en-US" sz="1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61444" y="1947956"/>
            <a:ext cx="8515444" cy="59325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１　各年度６月</a:t>
            </a:r>
            <a:r>
              <a:rPr lang="en-US" altLang="ja-JP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30</a:t>
            </a:r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日時点での入院者数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en-US" altLang="ja-JP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２　自立支援医療を受給している通院者のうち、アルコール使用による精神及び行動の障害に分類されている者の人数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資料：入院者数 精神保健福祉資料（厚生労働省）</a:t>
            </a:r>
            <a:r>
              <a:rPr lang="ja-JP" altLang="en-US" sz="1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、</a:t>
            </a:r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通院者数 東京都福祉保健局障害者施策推進部調べ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942148"/>
              </p:ext>
            </p:extLst>
          </p:nvPr>
        </p:nvGraphicFramePr>
        <p:xfrm>
          <a:off x="393671" y="3097676"/>
          <a:ext cx="8478045" cy="618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85">
                  <a:extLst>
                    <a:ext uri="{9D8B030D-6E8A-4147-A177-3AD203B41FA5}">
                      <a16:colId xmlns:a16="http://schemas.microsoft.com/office/drawing/2014/main" val="913484133"/>
                    </a:ext>
                  </a:extLst>
                </a:gridCol>
                <a:gridCol w="927595">
                  <a:extLst>
                    <a:ext uri="{9D8B030D-6E8A-4147-A177-3AD203B41FA5}">
                      <a16:colId xmlns:a16="http://schemas.microsoft.com/office/drawing/2014/main" val="3962870357"/>
                    </a:ext>
                  </a:extLst>
                </a:gridCol>
                <a:gridCol w="927595">
                  <a:extLst>
                    <a:ext uri="{9D8B030D-6E8A-4147-A177-3AD203B41FA5}">
                      <a16:colId xmlns:a16="http://schemas.microsoft.com/office/drawing/2014/main" val="1909740223"/>
                    </a:ext>
                  </a:extLst>
                </a:gridCol>
                <a:gridCol w="905814">
                  <a:extLst>
                    <a:ext uri="{9D8B030D-6E8A-4147-A177-3AD203B41FA5}">
                      <a16:colId xmlns:a16="http://schemas.microsoft.com/office/drawing/2014/main" val="27220800"/>
                    </a:ext>
                  </a:extLst>
                </a:gridCol>
                <a:gridCol w="949376">
                  <a:extLst>
                    <a:ext uri="{9D8B030D-6E8A-4147-A177-3AD203B41FA5}">
                      <a16:colId xmlns:a16="http://schemas.microsoft.com/office/drawing/2014/main" val="2307270609"/>
                    </a:ext>
                  </a:extLst>
                </a:gridCol>
                <a:gridCol w="927595">
                  <a:extLst>
                    <a:ext uri="{9D8B030D-6E8A-4147-A177-3AD203B41FA5}">
                      <a16:colId xmlns:a16="http://schemas.microsoft.com/office/drawing/2014/main" val="2924401110"/>
                    </a:ext>
                  </a:extLst>
                </a:gridCol>
                <a:gridCol w="927595">
                  <a:extLst>
                    <a:ext uri="{9D8B030D-6E8A-4147-A177-3AD203B41FA5}">
                      <a16:colId xmlns:a16="http://schemas.microsoft.com/office/drawing/2014/main" val="930774355"/>
                    </a:ext>
                  </a:extLst>
                </a:gridCol>
                <a:gridCol w="927595">
                  <a:extLst>
                    <a:ext uri="{9D8B030D-6E8A-4147-A177-3AD203B41FA5}">
                      <a16:colId xmlns:a16="http://schemas.microsoft.com/office/drawing/2014/main" val="3256588579"/>
                    </a:ext>
                  </a:extLst>
                </a:gridCol>
                <a:gridCol w="927595">
                  <a:extLst>
                    <a:ext uri="{9D8B030D-6E8A-4147-A177-3AD203B41FA5}">
                      <a16:colId xmlns:a16="http://schemas.microsoft.com/office/drawing/2014/main" val="378260869"/>
                    </a:ext>
                  </a:extLst>
                </a:gridCol>
              </a:tblGrid>
              <a:tr h="252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データ項目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27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令和元年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令和２年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令和３年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516786"/>
                  </a:ext>
                </a:extLst>
              </a:tr>
              <a:tr h="3539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飲酒事故件数</a:t>
                      </a:r>
                      <a:endParaRPr kumimoji="1" lang="en-US" altLang="ja-JP" sz="9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</a:t>
                      </a:r>
                      <a:r>
                        <a:rPr kumimoji="1" lang="en-US" altLang="ja-JP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）</a:t>
                      </a:r>
                      <a:endParaRPr kumimoji="1" lang="ja-JP" altLang="en-US" sz="9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191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158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202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174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177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152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151</a:t>
                      </a:r>
                      <a:endParaRPr kumimoji="1" lang="ja-JP" altLang="en-US" sz="10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166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103618"/>
                  </a:ext>
                </a:extLst>
              </a:tr>
            </a:tbl>
          </a:graphicData>
        </a:graphic>
      </p:graphicFrame>
      <p:sp>
        <p:nvSpPr>
          <p:cNvPr id="18" name="正方形/長方形 17"/>
          <p:cNvSpPr/>
          <p:nvPr/>
        </p:nvSpPr>
        <p:spPr>
          <a:xfrm>
            <a:off x="371838" y="3737027"/>
            <a:ext cx="7403096" cy="35662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飲酒事故とは、原付以上の運転者が１当となった事故で、その者が飲酒していた場合をいう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資料：警視庁調べ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079905" y="2835361"/>
            <a:ext cx="1080120" cy="323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（単位：件）</a:t>
            </a:r>
            <a:endParaRPr kumimoji="1" lang="ja-JP" altLang="en-US" sz="1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04495" y="2780928"/>
            <a:ext cx="6543769" cy="29583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○　都内における飲酒事故件数は、おおむね年間</a:t>
            </a:r>
            <a:r>
              <a:rPr lang="en-US" altLang="ja-JP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200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件前後で推移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771437"/>
              </p:ext>
            </p:extLst>
          </p:nvPr>
        </p:nvGraphicFramePr>
        <p:xfrm>
          <a:off x="286996" y="4288273"/>
          <a:ext cx="4320000" cy="244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グラフ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332337"/>
              </p:ext>
            </p:extLst>
          </p:nvPr>
        </p:nvGraphicFramePr>
        <p:xfrm>
          <a:off x="4716016" y="4293795"/>
          <a:ext cx="4320000" cy="244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093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/>
          <p:cNvSpPr/>
          <p:nvPr/>
        </p:nvSpPr>
        <p:spPr>
          <a:xfrm>
            <a:off x="179511" y="44624"/>
            <a:ext cx="2448273" cy="432048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急性アルコール中毒による</a:t>
            </a:r>
            <a:endParaRPr kumimoji="1" lang="en-US" altLang="ja-JP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救急搬送の状況</a:t>
            </a:r>
            <a:endParaRPr kumimoji="1" lang="en-US" altLang="ja-JP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07505" y="499582"/>
            <a:ext cx="4752528" cy="199274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○　東京消防庁管内では、毎年１万人以上の人が急性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アルコール中毒により、救急車で病院に搬送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endParaRPr lang="en-US" altLang="ja-JP" sz="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〇　月別の搬送人員の推移では新型コロナウイルスの感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染拡大に伴う初めての緊急事態宣言が発令された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４月から５月が少なく、その他の月は横ばい</a:t>
            </a:r>
            <a:endParaRPr lang="en-US" altLang="ja-JP" sz="9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endParaRPr lang="en-US" altLang="ja-JP" sz="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〇　年代別、男女別の搬送人員では、男女ともに</a:t>
            </a:r>
            <a:r>
              <a:rPr lang="en-US" altLang="ja-JP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20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歳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代が一番多い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endParaRPr lang="en-US" altLang="ja-JP" sz="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〇　令和２年の搬送人員のうち、重症以上は</a:t>
            </a:r>
            <a:r>
              <a:rPr lang="en-US" altLang="ja-JP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38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人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717224" y="3356992"/>
            <a:ext cx="2448273" cy="432048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飲酒に係る</a:t>
            </a:r>
            <a:r>
              <a:rPr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少年補導の推移</a:t>
            </a:r>
            <a:endParaRPr kumimoji="1" lang="en-US" altLang="ja-JP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46849"/>
              </p:ext>
            </p:extLst>
          </p:nvPr>
        </p:nvGraphicFramePr>
        <p:xfrm>
          <a:off x="179511" y="2708920"/>
          <a:ext cx="4396014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669">
                  <a:extLst>
                    <a:ext uri="{9D8B030D-6E8A-4147-A177-3AD203B41FA5}">
                      <a16:colId xmlns:a16="http://schemas.microsoft.com/office/drawing/2014/main" val="913484133"/>
                    </a:ext>
                  </a:extLst>
                </a:gridCol>
                <a:gridCol w="732669">
                  <a:extLst>
                    <a:ext uri="{9D8B030D-6E8A-4147-A177-3AD203B41FA5}">
                      <a16:colId xmlns:a16="http://schemas.microsoft.com/office/drawing/2014/main" val="3962870357"/>
                    </a:ext>
                  </a:extLst>
                </a:gridCol>
                <a:gridCol w="732669">
                  <a:extLst>
                    <a:ext uri="{9D8B030D-6E8A-4147-A177-3AD203B41FA5}">
                      <a16:colId xmlns:a16="http://schemas.microsoft.com/office/drawing/2014/main" val="2307270609"/>
                    </a:ext>
                  </a:extLst>
                </a:gridCol>
                <a:gridCol w="732669">
                  <a:extLst>
                    <a:ext uri="{9D8B030D-6E8A-4147-A177-3AD203B41FA5}">
                      <a16:colId xmlns:a16="http://schemas.microsoft.com/office/drawing/2014/main" val="2924401110"/>
                    </a:ext>
                  </a:extLst>
                </a:gridCol>
                <a:gridCol w="732669">
                  <a:extLst>
                    <a:ext uri="{9D8B030D-6E8A-4147-A177-3AD203B41FA5}">
                      <a16:colId xmlns:a16="http://schemas.microsoft.com/office/drawing/2014/main" val="930774355"/>
                    </a:ext>
                  </a:extLst>
                </a:gridCol>
                <a:gridCol w="732669">
                  <a:extLst>
                    <a:ext uri="{9D8B030D-6E8A-4147-A177-3AD203B41FA5}">
                      <a16:colId xmlns:a16="http://schemas.microsoft.com/office/drawing/2014/main" val="3256588579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性別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r>
                        <a:rPr kumimoji="1"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</a:t>
                      </a:r>
                      <a:r>
                        <a:rPr kumimoji="1"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r>
                        <a:rPr kumimoji="1"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令和元年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令和２年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51678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男性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10,337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10,686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11,107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11,351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6,801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10361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女性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5,801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6,225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6,648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6,861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4,490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40806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計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16,138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16,911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17,755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18,212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11,291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35643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74366" y="2348880"/>
            <a:ext cx="4385663" cy="448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≪ 東京消防庁管内における急性アルコール中毒搬送人員の推移 ≫</a:t>
            </a:r>
            <a:endParaRPr kumimoji="1" lang="ja-JP" altLang="en-US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496" y="3844394"/>
            <a:ext cx="3744416" cy="448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≪ 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月別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】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急性アルコール中毒搬送人員（令和３年） ≫</a:t>
            </a:r>
            <a:endParaRPr kumimoji="1" lang="ja-JP" altLang="en-US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732120" y="-91054"/>
            <a:ext cx="4736424" cy="448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≪ 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年代別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】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急性アルコール中毒搬送人員（令和２年） 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≫</a:t>
            </a:r>
            <a:r>
              <a:rPr lang="en-US" altLang="ja-JP" sz="8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※</a:t>
            </a:r>
            <a:r>
              <a:rPr lang="ja-JP" altLang="en-US" sz="8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令和</a:t>
            </a:r>
            <a:r>
              <a:rPr lang="en-US" altLang="ja-JP" sz="8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5</a:t>
            </a:r>
            <a:r>
              <a:rPr lang="ja-JP" altLang="en-US" sz="8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2</a:t>
            </a:r>
            <a:r>
              <a:rPr lang="ja-JP" altLang="en-US" sz="8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月時点</a:t>
            </a:r>
            <a:endParaRPr kumimoji="1" lang="ja-JP" altLang="en-US" sz="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899930" y="2415329"/>
            <a:ext cx="1101475" cy="36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（単位：人）</a:t>
            </a:r>
            <a:endParaRPr kumimoji="1" lang="ja-JP" altLang="en-US" sz="9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562672" y="268119"/>
            <a:ext cx="2072198" cy="30619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（提供：東京消防庁）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644008" y="3789041"/>
            <a:ext cx="4752528" cy="33128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○　</a:t>
            </a:r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少年</a:t>
            </a:r>
            <a:r>
              <a:rPr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の飲酒による補導件数は近年増加傾向</a:t>
            </a:r>
            <a:endParaRPr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074845" y="3564066"/>
            <a:ext cx="2072198" cy="30619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（提供：警視庁）</a:t>
            </a:r>
            <a:endParaRPr lang="en-US" altLang="ja-JP" sz="10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6844169"/>
              </p:ext>
            </p:extLst>
          </p:nvPr>
        </p:nvGraphicFramePr>
        <p:xfrm>
          <a:off x="149077" y="4190875"/>
          <a:ext cx="4395600" cy="253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187798"/>
              </p:ext>
            </p:extLst>
          </p:nvPr>
        </p:nvGraphicFramePr>
        <p:xfrm>
          <a:off x="4716897" y="280647"/>
          <a:ext cx="4316400" cy="30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グラフ 24" title="飲酒に係る少年補導件数の推移（５年間）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230745"/>
              </p:ext>
            </p:extLst>
          </p:nvPr>
        </p:nvGraphicFramePr>
        <p:xfrm>
          <a:off x="4732120" y="4184896"/>
          <a:ext cx="4313467" cy="2538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38567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3504</TotalTime>
  <Words>1374</Words>
  <Application>Microsoft Office PowerPoint</Application>
  <PresentationFormat>画面に合わせる (4:3)</PresentationFormat>
  <Paragraphs>311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HG明朝B</vt:lpstr>
      <vt:lpstr>ＭＳ Ｐゴシック</vt:lpstr>
      <vt:lpstr>ＭＳ ゴシック</vt:lpstr>
      <vt:lpstr>ＭＳ 明朝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多代　恭章</cp:lastModifiedBy>
  <cp:revision>600</cp:revision>
  <cp:lastPrinted>2021-02-22T05:04:38Z</cp:lastPrinted>
  <dcterms:created xsi:type="dcterms:W3CDTF">2019-10-30T09:13:49Z</dcterms:created>
  <dcterms:modified xsi:type="dcterms:W3CDTF">2023-02-10T00:36:39Z</dcterms:modified>
</cp:coreProperties>
</file>